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1" r:id="rId6"/>
    <p:sldId id="263" r:id="rId7"/>
    <p:sldId id="262" r:id="rId8"/>
    <p:sldId id="264" r:id="rId9"/>
    <p:sldId id="265" r:id="rId10"/>
    <p:sldId id="266" r:id="rId11"/>
    <p:sldId id="268" r:id="rId12"/>
    <p:sldId id="269" r:id="rId13"/>
    <p:sldId id="270" r:id="rId14"/>
    <p:sldId id="271" r:id="rId15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6" autoAdjust="0"/>
    <p:restoredTop sz="94660"/>
  </p:normalViewPr>
  <p:slideViewPr>
    <p:cSldViewPr snapToGrid="0">
      <p:cViewPr varScale="1">
        <p:scale>
          <a:sx n="47" d="100"/>
          <a:sy n="47" d="100"/>
        </p:scale>
        <p:origin x="64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05908AE-F713-4DD3-AB41-B1A1BFE2EDC5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39D97378-0534-49EA-8E61-938396FD1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6508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2529384"/>
          </a:xfrm>
        </p:spPr>
        <p:txBody>
          <a:bodyPr/>
          <a:lstStyle/>
          <a:p>
            <a:r>
              <a:rPr lang="en-US" dirty="0"/>
              <a:t>Property Access RIGHTS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By</a:t>
            </a:r>
          </a:p>
          <a:p>
            <a:r>
              <a:rPr lang="en-US" sz="2800" dirty="0"/>
              <a:t>JAMES KROPID</a:t>
            </a:r>
          </a:p>
          <a:p>
            <a:r>
              <a:rPr lang="en-US" sz="2800" dirty="0"/>
              <a:t>ASSISTANT COUNSEL, ILLINOIS EPA</a:t>
            </a:r>
          </a:p>
        </p:txBody>
      </p:sp>
    </p:spTree>
    <p:extLst>
      <p:ext uri="{BB962C8B-B14F-4D97-AF65-F5344CB8AC3E}">
        <p14:creationId xmlns:p14="http://schemas.microsoft.com/office/powerpoint/2010/main" val="4228116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(step by step)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361063"/>
            <a:ext cx="9905998" cy="380772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AT THIS POINT, YOU LIKELY KNOW IF YOU HAVE CONSENT.  IF THERE IS RELUCTANCE YOU MAY BE ABLE TO ADDRESS ANY CONCERNS. DO NOT MAKE THREATS IF CONSENT NOT FREELY GIVEN.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INSPECTORS NEED NOT ACCEPT ANY CONDITIONS FOR ENTRY UNLESS IT IS FOR YOUR SAFETY OR IT IS YOUR EMPLOYER’S POLICY </a:t>
            </a:r>
          </a:p>
        </p:txBody>
      </p:sp>
    </p:spTree>
    <p:extLst>
      <p:ext uri="{BB962C8B-B14F-4D97-AF65-F5344CB8AC3E}">
        <p14:creationId xmlns:p14="http://schemas.microsoft.com/office/powerpoint/2010/main" val="1444953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OF CONSENT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197290"/>
            <a:ext cx="9905998" cy="425810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FREELY GIVEN, NO THREATS OR COERSION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MUST BE GIVEN BY SOMEONE WITH AUTHORITY TO CONSENT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ABSENCE OF DENIAL IS CONSENT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IF NON-INSPECTOR/THIRD PARTY, NEED ACTUAL CONSENT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SCOPE OF CONSENT CAN BE LIMITED BY CONSENTING PARTY </a:t>
            </a:r>
          </a:p>
        </p:txBody>
      </p:sp>
    </p:spTree>
    <p:extLst>
      <p:ext uri="{BB962C8B-B14F-4D97-AF65-F5344CB8AC3E}">
        <p14:creationId xmlns:p14="http://schemas.microsoft.com/office/powerpoint/2010/main" val="1140540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(step by step)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238233"/>
            <a:ext cx="9905998" cy="412162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IF CONSENT CANNOT BE OBTAINED OR IT IS UNREASONABLY CONDITIONED OR THREATS HAVE BEEN MADE … LEAVE AND CONTACT APPROPRIATE PERSONNEL FOR A WARRANT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8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CAVEAT…IT MAY BE POSSIBLE TO CONDUCT AN “OPEN VIEW” INSPECTION IF FACTS DICTATE, BUT SAFETY IS A CONCERN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6522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Unattended 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060812"/>
            <a:ext cx="9905998" cy="4299045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ATTEMPT TO OBTAIN PERMISSION FROM OWNER PRIOR TO INSPECTING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IF OWNER/OCCUPANT HAS TAKEN ACTION EXPRESSING DENIAL OF CONSENT (SIGNS, FENCES, ETC) THEN DO NOT ENTER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POSSIBLY CONDUCT “OPEN VIEW” INSPECTION 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DO NOT GO INTO BUILDINGS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95544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518616"/>
            <a:ext cx="9905998" cy="1473958"/>
          </a:xfrm>
        </p:spPr>
        <p:txBody>
          <a:bodyPr/>
          <a:lstStyle/>
          <a:p>
            <a:r>
              <a:rPr lang="en-US" dirty="0"/>
              <a:t>Procedure for obtaining a warrant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279176"/>
            <a:ext cx="9905998" cy="4026089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/>
              <a:t>IDENTIFY NEED (DENIAL, THREAT)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DOCUMENT ALL INFORMATION RELATED TO THE NEED FOR A WARRANT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CONTACT ATTORNEY.  COUNSEL MAY MAKE AN ATTEMPT TO OBTAIN CONSENT UNLESS THREAT OR TIME CRITICAL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OBTAIN APPROVAL FROM MANAGEMENT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ATTORNEY DRAFTS PLEADINGS (INSPECTOR AFFIDAVIT, COMPLAINT FOR WARRANT, WARRANT ITSELF).</a:t>
            </a:r>
          </a:p>
        </p:txBody>
      </p:sp>
    </p:spTree>
    <p:extLst>
      <p:ext uri="{BB962C8B-B14F-4D97-AF65-F5344CB8AC3E}">
        <p14:creationId xmlns:p14="http://schemas.microsoft.com/office/powerpoint/2010/main" val="931111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TWO COMPONENTS TO ACCESS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LEGAL – WHAT THE LAW SAYS YOU CAN DO</a:t>
            </a:r>
          </a:p>
          <a:p>
            <a:r>
              <a:rPr lang="en-US" sz="2800" dirty="0"/>
              <a:t>PROCESS – WHAT YOU SHOULD DO</a:t>
            </a:r>
          </a:p>
          <a:p>
            <a:pPr marL="457200" lvl="1" indent="0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654414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614" y="609600"/>
            <a:ext cx="10528797" cy="1905000"/>
          </a:xfrm>
        </p:spPr>
        <p:txBody>
          <a:bodyPr>
            <a:normAutofit/>
          </a:bodyPr>
          <a:lstStyle/>
          <a:p>
            <a:r>
              <a:rPr lang="en-US" sz="3600" dirty="0"/>
              <a:t>LEGAL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614" y="2279176"/>
            <a:ext cx="10822675" cy="3725839"/>
          </a:xfrm>
        </p:spPr>
        <p:txBody>
          <a:bodyPr>
            <a:noAutofit/>
          </a:bodyPr>
          <a:lstStyle/>
          <a:p>
            <a:r>
              <a:rPr lang="en-US" sz="2800" dirty="0"/>
              <a:t>THROUGH SECTION 4(D) OF  THE ILLINOIS ENVIRONMENTAL PROTECTION ACT, ILLINOIS EPA HAS THE AUTHORITY TO CONDUCT INSPECTIONS OF ANY PUBLIC OR PRIVATE PROPERTY SUBJECT TO </a:t>
            </a:r>
            <a:r>
              <a:rPr lang="en-US" sz="2800" i="1" u="sng" dirty="0"/>
              <a:t>CONSTITUTIONAL LIMITATIONS</a:t>
            </a:r>
          </a:p>
          <a:p>
            <a:pPr marL="914400" lvl="2" indent="0">
              <a:buNone/>
            </a:pPr>
            <a:endParaRPr lang="en-US" sz="2800" dirty="0"/>
          </a:p>
          <a:p>
            <a:pPr lvl="2"/>
            <a:r>
              <a:rPr lang="en-US" sz="2800" dirty="0"/>
              <a:t>DELEGATED COUNTIES ALSO HAVE THIS AUTHORITY AND THERE MAY BE LOCAL AUTHORIZATION AS WELL  </a:t>
            </a:r>
          </a:p>
        </p:txBody>
      </p:sp>
    </p:spTree>
    <p:extLst>
      <p:ext uri="{BB962C8B-B14F-4D97-AF65-F5344CB8AC3E}">
        <p14:creationId xmlns:p14="http://schemas.microsoft.com/office/powerpoint/2010/main" val="4216014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constitutional limitations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210937"/>
            <a:ext cx="9905998" cy="4162567"/>
          </a:xfrm>
        </p:spPr>
        <p:txBody>
          <a:bodyPr>
            <a:noAutofit/>
          </a:bodyPr>
          <a:lstStyle/>
          <a:p>
            <a:r>
              <a:rPr lang="en-US" sz="2800" b="1" dirty="0"/>
              <a:t>CAMARA v. MUNICIPAL COURT</a:t>
            </a:r>
            <a:r>
              <a:rPr lang="en-US" sz="2800" dirty="0"/>
              <a:t>, 387 U.S. 217 (1967). HELD THAT 4</a:t>
            </a:r>
            <a:r>
              <a:rPr lang="en-US" sz="2800" baseline="30000" dirty="0"/>
              <a:t>TH</a:t>
            </a:r>
            <a:r>
              <a:rPr lang="en-US" sz="2800" dirty="0"/>
              <a:t> AMENDMENT EXTENDS BEYOND CRIMINAL BEHAVIOUR TO ADMINISTRATIVE BEHAVIOR</a:t>
            </a:r>
          </a:p>
          <a:p>
            <a:endParaRPr lang="en-US" sz="2800" dirty="0"/>
          </a:p>
          <a:p>
            <a:r>
              <a:rPr lang="en-US" sz="2800" b="1" dirty="0"/>
              <a:t>MARSHALL v. BARLOW’S</a:t>
            </a:r>
            <a:r>
              <a:rPr lang="en-US" sz="2800" dirty="0"/>
              <a:t>, 436 U.S. 307 (1978).  THE COURT RULED THAT INDIVIDUAL PRIVACY IS MORE IMPORTANT THAN THE SLIGHT INCONVENIENCE OF OBTAINING AN ADMINISTRATIVE SEARCH WARRANT IF PARTY DOES NOT CONSENT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52919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CONSTITUTIONAL limitations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292825"/>
            <a:ext cx="9905998" cy="3725838"/>
          </a:xfrm>
        </p:spPr>
        <p:txBody>
          <a:bodyPr>
            <a:noAutofit/>
          </a:bodyPr>
          <a:lstStyle/>
          <a:p>
            <a:r>
              <a:rPr lang="en-US" sz="2800" dirty="0"/>
              <a:t>BOTTOM LINE…IF A PARTY DOES NOT CONSENT TO AN INSPECTION YOU WILL NEED AN ADMINISTRATIVE SEARCH WARRANT</a:t>
            </a:r>
          </a:p>
          <a:p>
            <a:endParaRPr lang="en-US" sz="2800" dirty="0"/>
          </a:p>
          <a:p>
            <a:r>
              <a:rPr lang="en-US" sz="2800" dirty="0"/>
              <a:t>ILLINOIS EPA, LIKE U.S. EPA AND THE OTHER STATES, ACCEPT THIS PREMISE AND PROCEED AS IF </a:t>
            </a:r>
            <a:r>
              <a:rPr lang="en-US" sz="2800" u="sng" dirty="0"/>
              <a:t>BARLOW</a:t>
            </a:r>
            <a:r>
              <a:rPr lang="en-US" sz="2800" dirty="0"/>
              <a:t> IS IN EFFECT.  OBTAINING A WARRANT SERVES TO </a:t>
            </a:r>
            <a:r>
              <a:rPr lang="en-US" sz="2800" b="1" u="sng" dirty="0"/>
              <a:t>CONFIRM</a:t>
            </a:r>
            <a:r>
              <a:rPr lang="en-US" sz="2800" dirty="0"/>
              <a:t> STATUTORY AUTHORITY  </a:t>
            </a:r>
          </a:p>
        </p:txBody>
      </p:sp>
    </p:spTree>
    <p:extLst>
      <p:ext uri="{BB962C8B-B14F-4D97-AF65-F5344CB8AC3E}">
        <p14:creationId xmlns:p14="http://schemas.microsoft.com/office/powerpoint/2010/main" val="2735345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210937"/>
            <a:ext cx="9905998" cy="4148920"/>
          </a:xfrm>
        </p:spPr>
        <p:txBody>
          <a:bodyPr>
            <a:normAutofit/>
          </a:bodyPr>
          <a:lstStyle/>
          <a:p>
            <a:r>
              <a:rPr lang="en-US" sz="2800" b="1" dirty="0"/>
              <a:t>EMERGENCY SITUATIONS</a:t>
            </a:r>
            <a:r>
              <a:rPr lang="en-US" sz="2800" dirty="0"/>
              <a:t>…WHEN THERE IS AN IMMINENTLY HAZARDOUS SITUATION AND THERE IS INSUFFICIENT TIME TO OBTAIN A WARRANT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b="1" dirty="0"/>
              <a:t>“OPEN VIEW” &amp; “OPEN FIELDS” EXCEPTION</a:t>
            </a:r>
            <a:r>
              <a:rPr lang="en-US" sz="2800" dirty="0"/>
              <a:t>…OBSERVATIONS MADE BY SOMEONE IN LAWFUL PLACE TO MAKE OBSERVATIONS DO NOT REQUIRE A WARRANT</a:t>
            </a:r>
          </a:p>
        </p:txBody>
      </p:sp>
    </p:spTree>
    <p:extLst>
      <p:ext uri="{BB962C8B-B14F-4D97-AF65-F5344CB8AC3E}">
        <p14:creationId xmlns:p14="http://schemas.microsoft.com/office/powerpoint/2010/main" val="894841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ADMINISTRATIVE SEARCH WARRANT STANDARD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320119"/>
            <a:ext cx="9905998" cy="3739487"/>
          </a:xfrm>
        </p:spPr>
        <p:txBody>
          <a:bodyPr>
            <a:normAutofit/>
          </a:bodyPr>
          <a:lstStyle/>
          <a:p>
            <a:r>
              <a:rPr lang="en-US" sz="2800" dirty="0"/>
              <a:t>FORTUNATELY, THE LEGAL STANDARD FOR OBTAINING A WARRANT IS NOT HIGH AND A WARRANT IS ALMOST ALWAYS ATTAINABLE…JUST NEED TO SHOW THAT REASONABLE LEGISLATIVE PURPOSES FOR INSPECTIONS ARE AUTHORIZED AND EXIST</a:t>
            </a:r>
          </a:p>
        </p:txBody>
      </p:sp>
    </p:spTree>
    <p:extLst>
      <p:ext uri="{BB962C8B-B14F-4D97-AF65-F5344CB8AC3E}">
        <p14:creationId xmlns:p14="http://schemas.microsoft.com/office/powerpoint/2010/main" val="2845007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347415"/>
            <a:ext cx="9905998" cy="3862316"/>
          </a:xfrm>
        </p:spPr>
        <p:txBody>
          <a:bodyPr>
            <a:normAutofit/>
          </a:bodyPr>
          <a:lstStyle/>
          <a:p>
            <a:r>
              <a:rPr lang="en-US" sz="2800" dirty="0"/>
              <a:t>ALWAYS PROCEED AS IF YOU NEED CONSENT TO INSPECT</a:t>
            </a:r>
          </a:p>
          <a:p>
            <a:r>
              <a:rPr lang="en-US" sz="2800" dirty="0"/>
              <a:t>ALWAYS PROCEED AS IF YOUR SAFETY IS OF PARAMOUNT CONCERN</a:t>
            </a:r>
          </a:p>
          <a:p>
            <a:r>
              <a:rPr lang="en-US" sz="2800" dirty="0"/>
              <a:t>ALWAYS PROCEED AS IF YOU ARE THE FACE OF YOUR AGENCY OR GOVERNMENTAL UNIT (because you are!)</a:t>
            </a:r>
          </a:p>
        </p:txBody>
      </p:sp>
    </p:spTree>
    <p:extLst>
      <p:ext uri="{BB962C8B-B14F-4D97-AF65-F5344CB8AC3E}">
        <p14:creationId xmlns:p14="http://schemas.microsoft.com/office/powerpoint/2010/main" val="1821511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(step by step)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514601"/>
            <a:ext cx="10145286" cy="361324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PRIOR NOTICE MAY OR MAY NOT BE PROVIDED BEFORE AN INSPECTION. DEPENDS ON FACTS &amp; POLICY 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ONCE AT SITE, CONTACT SOMEONE WITH </a:t>
            </a:r>
            <a:r>
              <a:rPr lang="en-US" sz="2800" i="1" u="sng" dirty="0"/>
              <a:t>AUTHORITY</a:t>
            </a:r>
            <a:r>
              <a:rPr lang="en-US" sz="2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AND EXPLAIN WHO YOU ARE, WHY YOU ARE THERE, ETC.</a:t>
            </a:r>
          </a:p>
        </p:txBody>
      </p:sp>
    </p:spTree>
    <p:extLst>
      <p:ext uri="{BB962C8B-B14F-4D97-AF65-F5344CB8AC3E}">
        <p14:creationId xmlns:p14="http://schemas.microsoft.com/office/powerpoint/2010/main" val="42311902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321</TotalTime>
  <Words>621</Words>
  <Application>Microsoft Office PowerPoint</Application>
  <PresentationFormat>Widescreen</PresentationFormat>
  <Paragraphs>58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Wingdings</vt:lpstr>
      <vt:lpstr>Mesh</vt:lpstr>
      <vt:lpstr>Property Access RIGHTS</vt:lpstr>
      <vt:lpstr>TWO COMPONENTS TO ACCESS</vt:lpstr>
      <vt:lpstr>LEGAL</vt:lpstr>
      <vt:lpstr>constitutional limitations</vt:lpstr>
      <vt:lpstr>CONSTITUTIONAL limitations</vt:lpstr>
      <vt:lpstr>EXCEPTIONS</vt:lpstr>
      <vt:lpstr>ADMINISTRATIVE SEARCH WARRANT STANDARD</vt:lpstr>
      <vt:lpstr>process</vt:lpstr>
      <vt:lpstr>Process (step by step)</vt:lpstr>
      <vt:lpstr>Process (step by step)</vt:lpstr>
      <vt:lpstr>ELEMENTS OF CONSENT</vt:lpstr>
      <vt:lpstr>Process (step by step)</vt:lpstr>
      <vt:lpstr>Unattended sites</vt:lpstr>
      <vt:lpstr>Procedure for obtaining a warrant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Property AccESS RIGHTS</dc:title>
  <dc:creator>Kropid, James</dc:creator>
  <cp:lastModifiedBy>Kropid, James</cp:lastModifiedBy>
  <cp:revision>30</cp:revision>
  <cp:lastPrinted>2017-10-18T18:16:58Z</cp:lastPrinted>
  <dcterms:created xsi:type="dcterms:W3CDTF">2017-10-17T20:31:10Z</dcterms:created>
  <dcterms:modified xsi:type="dcterms:W3CDTF">2017-10-24T15:39:07Z</dcterms:modified>
</cp:coreProperties>
</file>