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6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3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3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4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1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4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2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8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3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263E-824C-48E2-81E6-A330F6B9629E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54F2-8F4A-47EE-BB6D-107412689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Once in Court, What Next?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James Kropid</a:t>
            </a:r>
          </a:p>
          <a:p>
            <a:r>
              <a:rPr lang="en-US" sz="2800" dirty="0"/>
              <a:t>Assistant Counsel, Illinois EPA</a:t>
            </a:r>
          </a:p>
        </p:txBody>
      </p:sp>
    </p:spTree>
    <p:extLst>
      <p:ext uri="{BB962C8B-B14F-4D97-AF65-F5344CB8AC3E}">
        <p14:creationId xmlns:p14="http://schemas.microsoft.com/office/powerpoint/2010/main" val="179277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CONTEMPT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r>
              <a:rPr lang="en-US" dirty="0"/>
              <a:t>FOR INJUNCTIVE RELIEF, USE CONTEMPT TO COMPEL DEFENDANT TO PERFORM. JAIL TIME IS A LAST RESORT OPTION. THIS WILL BE A SLOW PROCESS</a:t>
            </a:r>
          </a:p>
          <a:p>
            <a:endParaRPr lang="en-US" dirty="0"/>
          </a:p>
          <a:p>
            <a:r>
              <a:rPr lang="en-US" dirty="0"/>
              <a:t>FOR PENALTIES/COSTS/MONETARY RELIEF, THERE ARE LEGAL MECHANISMS TO COLLECT.  HOWEVER THERE ARE LIMITATIONS (INCLUDING BANKRUPTCY) MAKING COLLECTION A FRUSTRATING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28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COLLECTION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CITATION TO DISCOVER ASSETS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NON-WAGE GARNISHMENT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WAGE GARNISHMENT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LIENS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OFFSET </a:t>
            </a:r>
          </a:p>
        </p:txBody>
      </p:sp>
    </p:spTree>
    <p:extLst>
      <p:ext uri="{BB962C8B-B14F-4D97-AF65-F5344CB8AC3E}">
        <p14:creationId xmlns:p14="http://schemas.microsoft.com/office/powerpoint/2010/main" val="2720125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CITATION TO DISCOVER ASSETS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401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/>
              <a:t>TO FIND OUT HOW MUCH, OR WHAT, REAL OR PERSONAL PROPERTY A DEFENDANT OWNS, CAN USE A CITATION TO DISCOVER ASSETS</a:t>
            </a:r>
          </a:p>
          <a:p>
            <a:endParaRPr lang="en-US" dirty="0"/>
          </a:p>
          <a:p>
            <a:r>
              <a:rPr lang="en-US" dirty="0"/>
              <a:t>COMPELS DEFENDANT TO COME TO COURT AND TESTIFY AS TO WHAT ASSETS THEY POSSESS</a:t>
            </a:r>
          </a:p>
          <a:p>
            <a:endParaRPr lang="en-US" dirty="0"/>
          </a:p>
          <a:p>
            <a:r>
              <a:rPr lang="en-US" dirty="0"/>
              <a:t>IF THERE IS PROPERTY TO COLLECT, COURT CAN ORDER THAT PROPERTY BE TURNED OVER OR CONDUCT A JUDICIAL SALE</a:t>
            </a:r>
          </a:p>
          <a:p>
            <a:endParaRPr lang="en-US" dirty="0"/>
          </a:p>
          <a:p>
            <a:r>
              <a:rPr lang="en-US" dirty="0"/>
              <a:t>SUBJECT TO EXEMPTIONS </a:t>
            </a:r>
          </a:p>
        </p:txBody>
      </p:sp>
    </p:spTree>
    <p:extLst>
      <p:ext uri="{BB962C8B-B14F-4D97-AF65-F5344CB8AC3E}">
        <p14:creationId xmlns:p14="http://schemas.microsoft.com/office/powerpoint/2010/main" val="841444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NON-WAGE GARNISHMENT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USE WHEN THIRD PARTY (E.G. BANK, RELATIVE) IS HOLDING MONEY OR PROPERTY OF DEFENDANT</a:t>
            </a:r>
          </a:p>
          <a:p>
            <a:endParaRPr lang="en-US" dirty="0"/>
          </a:p>
          <a:p>
            <a:r>
              <a:rPr lang="en-US" dirty="0"/>
              <a:t>COMPEL THIRD PARTY TO TESTIFY ABOUT DEFENDANTS PROPERTY</a:t>
            </a:r>
          </a:p>
          <a:p>
            <a:endParaRPr lang="en-US" dirty="0"/>
          </a:p>
          <a:p>
            <a:r>
              <a:rPr lang="en-US" dirty="0"/>
              <a:t>SUBJECT TO EXEMPTION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6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WAGE GARNISHMENT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SUMMONS ISSUED TO DEFENDANT’S EMPLOYER</a:t>
            </a:r>
          </a:p>
          <a:p>
            <a:r>
              <a:rPr lang="en-US" dirty="0"/>
              <a:t>ORDER TO WITHOLD WAGES</a:t>
            </a:r>
          </a:p>
          <a:p>
            <a:r>
              <a:rPr lang="en-US" dirty="0"/>
              <a:t>SUBJECT TO AUTOMATIC EXEMPTION (15% MAX. OF EARNINGS, MUST MAKE MIN. OF $371 WEEK)</a:t>
            </a:r>
          </a:p>
          <a:p>
            <a:r>
              <a:rPr lang="en-US" dirty="0"/>
              <a:t>CERTAIN INCOME NOT SUBJECT TO WAGE GARNISHMENT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/>
              <a:t>SOCIAL SECURITY AND SSI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/>
              <a:t>PENSIONS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/>
              <a:t>VETERAN’S BENEFITS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/>
              <a:t>WORKER’S COMP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70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LIENS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735 ILCS 5/12-101</a:t>
            </a:r>
          </a:p>
          <a:p>
            <a:r>
              <a:rPr lang="en-US" dirty="0"/>
              <a:t>IN ILLINOIS, LIENS ATTACH ONLY TO REAL, NOT PERSONAL, PROPERTY</a:t>
            </a:r>
          </a:p>
          <a:p>
            <a:r>
              <a:rPr lang="en-US" dirty="0"/>
              <a:t>FILE JUDGMENT ORDER WITH RECORDER OF DEEDS IN COUNTY WHERE SUBJECT REAL ESTATE IS LOCATED TO CREATE LIEN</a:t>
            </a:r>
          </a:p>
          <a:p>
            <a:r>
              <a:rPr lang="en-US" dirty="0"/>
              <a:t>GOOD FOR SEVEN YEARS, JUDGMENT CAN BE REVIVED</a:t>
            </a:r>
          </a:p>
          <a:p>
            <a:r>
              <a:rPr lang="en-US" dirty="0"/>
              <a:t>POSSIBLE TO FORECLOSE ON LIEN BUT EXPENSIVE, USUALLY LIEN WILL BE PAID OFF TO CLEAR TITLE UPON THE SALE OR REFINANCE OF THE PROPERTY</a:t>
            </a:r>
          </a:p>
          <a:p>
            <a:r>
              <a:rPr lang="en-US" dirty="0"/>
              <a:t>SUBJECT TO HOMESTEAD EXEMPTION AND OTHER LIENS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97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r>
              <a:rPr lang="en-US" dirty="0"/>
              <a:t>15 ILCS 405/10.05d</a:t>
            </a:r>
          </a:p>
          <a:p>
            <a:endParaRPr lang="en-US" dirty="0"/>
          </a:p>
          <a:p>
            <a:r>
              <a:rPr lang="en-US" dirty="0"/>
              <a:t>STATE COMPTROLLER ENTERS INTO AGREEMENT WITH LOCAL GOVERNMENT TO OFFSET MONEY OWED TO DEBTOR BY STATE OF ILLINOIS  </a:t>
            </a:r>
          </a:p>
        </p:txBody>
      </p:sp>
    </p:spTree>
    <p:extLst>
      <p:ext uri="{BB962C8B-B14F-4D97-AF65-F5344CB8AC3E}">
        <p14:creationId xmlns:p14="http://schemas.microsoft.com/office/powerpoint/2010/main" val="1551442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EXEMPTIONS A DEBTOR CAN 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$4,000 OF PERSONAL PROPERTY OF DEBTOR’S CHOICE, INCLUDING CASH</a:t>
            </a:r>
          </a:p>
          <a:p>
            <a:r>
              <a:rPr lang="en-US" dirty="0"/>
              <a:t>$2,400 OF VALUE IN A MOTOR VEHICLE</a:t>
            </a:r>
          </a:p>
          <a:p>
            <a:r>
              <a:rPr lang="en-US" dirty="0"/>
              <a:t>$1,500 OF VALUE OF TOOLS IN DEBTOR’S TRADE</a:t>
            </a:r>
          </a:p>
          <a:p>
            <a:r>
              <a:rPr lang="en-US" dirty="0"/>
              <a:t>$15,000 ($30,000 IF MARRIED) IN RESIDENCE </a:t>
            </a:r>
          </a:p>
          <a:p>
            <a:r>
              <a:rPr lang="en-US" dirty="0"/>
              <a:t>MONEY IN PENSION PLAN OR IRA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THESE EXEMPTIONS MUST BE ACTUALLY CLAIMED BY DEBTOR </a:t>
            </a:r>
          </a:p>
        </p:txBody>
      </p:sp>
    </p:spTree>
    <p:extLst>
      <p:ext uri="{BB962C8B-B14F-4D97-AF65-F5344CB8AC3E}">
        <p14:creationId xmlns:p14="http://schemas.microsoft.com/office/powerpoint/2010/main" val="361389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OBTAINING AN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ORDER IS THE </a:t>
            </a:r>
            <a:r>
              <a:rPr lang="en-US" u="sng" dirty="0">
                <a:solidFill>
                  <a:schemeClr val="tx1"/>
                </a:solidFill>
              </a:rPr>
              <a:t>KEY</a:t>
            </a:r>
            <a:r>
              <a:rPr lang="en-US" dirty="0">
                <a:solidFill>
                  <a:schemeClr val="tx1"/>
                </a:solidFill>
              </a:rPr>
              <a:t> TO OBTAINING ANY RELIEF FROM THE DEFENDANT.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WITHOUT AN ORDER ALL YOU HAVE ARE UNENFORCEABLE ALLEGATIONS; THERE IS NOTHING TO COMPEL THE DEFENDANT</a:t>
            </a:r>
          </a:p>
        </p:txBody>
      </p:sp>
    </p:spTree>
    <p:extLst>
      <p:ext uri="{BB962C8B-B14F-4D97-AF65-F5344CB8AC3E}">
        <p14:creationId xmlns:p14="http://schemas.microsoft.com/office/powerpoint/2010/main" val="301499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THE COMPLAINT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THE COMPLAINT IS THE INTITIAL PLEADING. IT SERVES NOTICE TO THE DEFENDANT THAT A LAWSUIT HAS BEEN INITIATED</a:t>
            </a:r>
          </a:p>
          <a:p>
            <a:endParaRPr lang="en-US" dirty="0"/>
          </a:p>
          <a:p>
            <a:r>
              <a:rPr lang="en-US" dirty="0"/>
              <a:t>BEFORE FILING THE COMPLAINT, A PRE-FILING MEETING IS </a:t>
            </a:r>
            <a:r>
              <a:rPr lang="en-US" u="sng" dirty="0"/>
              <a:t>STRONGLY</a:t>
            </a:r>
            <a:r>
              <a:rPr lang="en-US" dirty="0"/>
              <a:t> </a:t>
            </a:r>
            <a:r>
              <a:rPr lang="en-US" u="sng" dirty="0"/>
              <a:t>ADVISED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ONCE A COMPLAINT IS FILED, THERE ARE TWO POSSIBLE OUTCOMES:</a:t>
            </a:r>
          </a:p>
          <a:p>
            <a:pPr lvl="1"/>
            <a:r>
              <a:rPr lang="en-US" dirty="0"/>
              <a:t>THE DEFENDANT RESPONDS</a:t>
            </a:r>
          </a:p>
          <a:p>
            <a:pPr lvl="1"/>
            <a:r>
              <a:rPr lang="en-US" dirty="0"/>
              <a:t>THE DEFENDANT DOES NOT RESPOND</a:t>
            </a:r>
          </a:p>
        </p:txBody>
      </p:sp>
    </p:spTree>
    <p:extLst>
      <p:ext uri="{BB962C8B-B14F-4D97-AF65-F5344CB8AC3E}">
        <p14:creationId xmlns:p14="http://schemas.microsoft.com/office/powerpoint/2010/main" val="146041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DEFENDANT DOES NOT 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AFTER 30 DAYS, DEFENDANT IS IN DEFAULT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FILE A MOTION FOR DEFAULT, SCHEDULE A HEARING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PREPARE A DEFAULT JUDGMENT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ATTEND THE HEARING AND “PROVE-UP” CASE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OBTAIN ORDER FOR DEFAULT JUDGMENT  </a:t>
            </a:r>
          </a:p>
        </p:txBody>
      </p:sp>
    </p:spTree>
    <p:extLst>
      <p:ext uri="{BB962C8B-B14F-4D97-AF65-F5344CB8AC3E}">
        <p14:creationId xmlns:p14="http://schemas.microsoft.com/office/powerpoint/2010/main" val="380719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DEFENDANT RESPONDS/ANSWERS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IS DEFENDANT WILLING TO ENTER INTO CONSENT ORDER?</a:t>
            </a:r>
          </a:p>
          <a:p>
            <a:pPr lvl="1"/>
            <a:r>
              <a:rPr lang="en-US" sz="2800" dirty="0"/>
              <a:t>THEN NEGOTIATE ORDER, EITHER INTERIM OR FINAL</a:t>
            </a:r>
          </a:p>
          <a:p>
            <a:pPr lvl="1"/>
            <a:r>
              <a:rPr lang="en-US" sz="2800" dirty="0"/>
              <a:t>IMPORTANT TO NOT LET NEGOTIATIONS TAKE TOO LONG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</a:p>
          <a:p>
            <a:r>
              <a:rPr lang="en-US" dirty="0"/>
              <a:t>IS DEFENDANT CONTESTING MATTER?</a:t>
            </a:r>
          </a:p>
          <a:p>
            <a:pPr lvl="1"/>
            <a:r>
              <a:rPr lang="en-US" sz="2800" dirty="0"/>
              <a:t>OFTEN TIMES, NO REAL LEGAL BASIS FOR CONTESTING…JUST A DELAY TACTIC</a:t>
            </a:r>
          </a:p>
          <a:p>
            <a:pPr lvl="1"/>
            <a:r>
              <a:rPr lang="en-US" sz="2800" dirty="0"/>
              <a:t>GOAL IS TO MOVE CASE TO RESOLUTION AS QUICKLY AS POSSIBLE</a:t>
            </a:r>
          </a:p>
          <a:p>
            <a:pPr lvl="1"/>
            <a:r>
              <a:rPr lang="en-US" sz="2800" dirty="0"/>
              <a:t>DISCOVERY IS NEXT STEP IN A CONTESTED MATTER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65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2448"/>
            <a:ext cx="10515600" cy="501555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PURPOSE OF DISCOVERY</a:t>
            </a:r>
          </a:p>
          <a:p>
            <a:pPr lvl="1"/>
            <a:r>
              <a:rPr lang="en-US" sz="2800" dirty="0"/>
              <a:t>BOTH SIDES FIND OUT FACTS OF CASE</a:t>
            </a:r>
          </a:p>
          <a:p>
            <a:pPr lvl="1"/>
            <a:r>
              <a:rPr lang="en-US" sz="2800" dirty="0"/>
              <a:t>PRESERVE TESTIMONY (DEPOSITIONS, INTERROGATORIES)</a:t>
            </a:r>
          </a:p>
          <a:p>
            <a:pPr lvl="1"/>
            <a:r>
              <a:rPr lang="en-US" sz="2800" dirty="0"/>
              <a:t>FRAME THE ISSUES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FOR THE GOVERNMENT WITH A GOOD INSPECTION REPORT AND A GOOD WITNESS, DISCOVERY WILL BE MINIMAL OR NOT EVEN NECESSARY. THEREFORE, DISCOVERY SHOULD BE AS SHORT AS POSSIBLE.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442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SPEEDING UP A CONTESTED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LIMIT DISCOVERY</a:t>
            </a:r>
          </a:p>
          <a:p>
            <a:r>
              <a:rPr lang="en-US" dirty="0"/>
              <a:t>LIMIT TIME BETWEEN STATUS HEARINGS</a:t>
            </a:r>
          </a:p>
          <a:p>
            <a:r>
              <a:rPr lang="en-US" dirty="0"/>
              <a:t>ALWAYS INSPECT BEFORE HEARING SO CURRENT STATUS IS KNOWN</a:t>
            </a:r>
          </a:p>
          <a:p>
            <a:r>
              <a:rPr lang="en-US" dirty="0"/>
              <a:t>CONSIDER USING A REQUEST TO ADMIT FACTS  (S. CT. RULE 216)</a:t>
            </a:r>
          </a:p>
          <a:p>
            <a:r>
              <a:rPr lang="en-US" dirty="0"/>
              <a:t>PUSH FOR A PRE-TRIAL HEARING AND FOR TRIAL</a:t>
            </a:r>
          </a:p>
          <a:p>
            <a:r>
              <a:rPr lang="en-US" dirty="0"/>
              <a:t> CONSIDER AN INTERIM AGREED ORDER</a:t>
            </a:r>
          </a:p>
          <a:p>
            <a:pPr lvl="1"/>
            <a:r>
              <a:rPr lang="en-US" dirty="0"/>
              <a:t>RESERVE PENALTIES</a:t>
            </a:r>
          </a:p>
          <a:p>
            <a:pPr lvl="1"/>
            <a:r>
              <a:rPr lang="en-US" dirty="0"/>
              <a:t>VERIFIED TIMELINE FOR CLEAN-UP (WITH INPUT FROM DEFENDANT IF REASONABLE)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4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CONTESTED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AFTER (BRIEF) DISCOVERY PERIOD:</a:t>
            </a:r>
          </a:p>
          <a:p>
            <a:endParaRPr lang="en-US" dirty="0"/>
          </a:p>
          <a:p>
            <a:r>
              <a:rPr lang="en-US" dirty="0"/>
              <a:t>IF FACTS ARE NOT IN DISPUTE, CONSIDER FILING A MOTION FOR SUMMARY JUDGMENT</a:t>
            </a:r>
          </a:p>
          <a:p>
            <a:endParaRPr lang="en-US" dirty="0"/>
          </a:p>
          <a:p>
            <a:r>
              <a:rPr lang="en-US" dirty="0"/>
              <a:t>IF FACTS ARE IN DISPUTE AND NO REASONABLE SETTLEMENT, THEN MATTER PROCEEDS TO TRIAL </a:t>
            </a:r>
          </a:p>
          <a:p>
            <a:endParaRPr lang="en-US" dirty="0"/>
          </a:p>
          <a:p>
            <a:r>
              <a:rPr lang="en-US" dirty="0"/>
              <a:t>IN EITHER CASE, A JUDGMENT/ORDER WILL ISSUE</a:t>
            </a:r>
          </a:p>
        </p:txBody>
      </p:sp>
    </p:spTree>
    <p:extLst>
      <p:ext uri="{BB962C8B-B14F-4D97-AF65-F5344CB8AC3E}">
        <p14:creationId xmlns:p14="http://schemas.microsoft.com/office/powerpoint/2010/main" val="111965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ORDER NON-COMPLIANCE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IF IT IS A JUDGMENT OR DEFAULT ORDER, THEN RULE TO SHOW CAUSE WHY DEFENDANT SHOULD NOT BE HELD IN CONTEMPT</a:t>
            </a:r>
          </a:p>
          <a:p>
            <a:endParaRPr lang="en-US" dirty="0"/>
          </a:p>
          <a:p>
            <a:r>
              <a:rPr lang="en-US" dirty="0"/>
              <a:t>IF NEGOTIATED(AGREED) ORDER, THEN CERTAIN PROVISIONS, LIKE STIPULATED PENATIES, ARE SELF EXECUTING </a:t>
            </a:r>
          </a:p>
        </p:txBody>
      </p:sp>
    </p:spTree>
    <p:extLst>
      <p:ext uri="{BB962C8B-B14F-4D97-AF65-F5344CB8AC3E}">
        <p14:creationId xmlns:p14="http://schemas.microsoft.com/office/powerpoint/2010/main" val="10858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781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Once in Court, What Next?</vt:lpstr>
      <vt:lpstr>OBTAINING AN ORDER</vt:lpstr>
      <vt:lpstr>THE COMPLAINT</vt:lpstr>
      <vt:lpstr>DEFENDANT DOES NOT RESPOND</vt:lpstr>
      <vt:lpstr>DEFENDANT RESPONDS/ANSWERS</vt:lpstr>
      <vt:lpstr>DISCOVERY</vt:lpstr>
      <vt:lpstr>SPEEDING UP A CONTESTED MATTER</vt:lpstr>
      <vt:lpstr>CONTESTED MATTERS</vt:lpstr>
      <vt:lpstr>ORDER NON-COMPLIANCE</vt:lpstr>
      <vt:lpstr>CONTEMPT</vt:lpstr>
      <vt:lpstr>COLLECTION MECHANISMS</vt:lpstr>
      <vt:lpstr>CITATION TO DISCOVER ASSETS </vt:lpstr>
      <vt:lpstr>NON-WAGE GARNISHMENT </vt:lpstr>
      <vt:lpstr>WAGE GARNISHMENT</vt:lpstr>
      <vt:lpstr>LIENS</vt:lpstr>
      <vt:lpstr>OFFSET</vt:lpstr>
      <vt:lpstr>EXEMPTIONS A DEBTOR CAN CLAIM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Once in Court, What Next?</dc:title>
  <dc:creator>Kropid, James</dc:creator>
  <cp:lastModifiedBy>Kropid, James</cp:lastModifiedBy>
  <cp:revision>25</cp:revision>
  <dcterms:created xsi:type="dcterms:W3CDTF">2017-10-18T19:18:01Z</dcterms:created>
  <dcterms:modified xsi:type="dcterms:W3CDTF">2017-10-23T21:31:36Z</dcterms:modified>
</cp:coreProperties>
</file>