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922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73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68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481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234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835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138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935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441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924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28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841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247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022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79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984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4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92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96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64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30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6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77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13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C1F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C1F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C1F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1729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C1F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1729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1729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4254" y="585851"/>
            <a:ext cx="6095491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C1F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85061"/>
            <a:ext cx="8072119" cy="4574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C1F3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343675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://www.flickr.com/photos/rikkis_refuge/508883160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health.lakecountyil.gov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6711" y="304800"/>
            <a:ext cx="2990088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330" y="2169160"/>
            <a:ext cx="738314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dirty="0">
                <a:solidFill>
                  <a:srgbClr val="0C1F36"/>
                </a:solidFill>
                <a:latin typeface="Calibri"/>
                <a:cs typeface="Calibri"/>
              </a:rPr>
              <a:t>MANAGING</a:t>
            </a:r>
            <a:r>
              <a:rPr sz="4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C1F36"/>
                </a:solidFill>
                <a:latin typeface="Calibri"/>
                <a:cs typeface="Calibri"/>
              </a:rPr>
              <a:t>ODO</a:t>
            </a:r>
            <a:r>
              <a:rPr sz="4400" dirty="0">
                <a:solidFill>
                  <a:srgbClr val="0C1F36"/>
                </a:solidFill>
                <a:latin typeface="Calibri"/>
                <a:cs typeface="Calibri"/>
              </a:rPr>
              <a:t>R </a:t>
            </a:r>
            <a:r>
              <a:rPr sz="4400" spc="-5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endParaRPr sz="4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4400" dirty="0">
                <a:solidFill>
                  <a:srgbClr val="0C1F36"/>
                </a:solidFill>
                <a:latin typeface="Calibri"/>
                <a:cs typeface="Calibri"/>
              </a:rPr>
              <a:t>AT</a:t>
            </a:r>
            <a:r>
              <a:rPr sz="4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C1F36"/>
                </a:solidFill>
                <a:latin typeface="Calibri"/>
                <a:cs typeface="Calibri"/>
              </a:rPr>
              <a:t>PERMITTED</a:t>
            </a:r>
            <a:r>
              <a:rPr sz="4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C1F36"/>
                </a:solidFill>
                <a:latin typeface="Calibri"/>
                <a:cs typeface="Calibri"/>
              </a:rPr>
              <a:t>SITES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222" y="6268008"/>
            <a:ext cx="42684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17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</a:t>
            </a:r>
            <a:r>
              <a:rPr sz="1200" spc="-40" dirty="0">
                <a:latin typeface="Calibri"/>
                <a:cs typeface="Calibri"/>
              </a:rPr>
              <a:t>k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ea</a:t>
            </a:r>
            <a:r>
              <a:rPr sz="1200" dirty="0">
                <a:latin typeface="Calibri"/>
                <a:cs typeface="Calibri"/>
              </a:rPr>
              <a:t>lth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par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</a:t>
            </a:r>
            <a:r>
              <a:rPr sz="1200" spc="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nit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ea</a:t>
            </a:r>
            <a:r>
              <a:rPr sz="1200" dirty="0">
                <a:latin typeface="Calibri"/>
                <a:cs typeface="Calibri"/>
              </a:rPr>
              <a:t>lth</a:t>
            </a:r>
            <a:r>
              <a:rPr sz="1200" spc="-5" dirty="0">
                <a:latin typeface="Calibri"/>
                <a:cs typeface="Calibri"/>
              </a:rPr>
              <a:t> C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nt</a:t>
            </a:r>
            <a:r>
              <a:rPr sz="1200" spc="-5" dirty="0"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2235" y="626770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886" y="3770121"/>
            <a:ext cx="6870700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800" spc="-20" dirty="0">
                <a:solidFill>
                  <a:srgbClr val="0C1F36"/>
                </a:solidFill>
                <a:latin typeface="Calibri"/>
                <a:cs typeface="Calibri"/>
              </a:rPr>
              <a:t>Cas</a:t>
            </a:r>
            <a:r>
              <a:rPr sz="28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C1F36"/>
                </a:solidFill>
                <a:latin typeface="Calibri"/>
                <a:cs typeface="Calibri"/>
              </a:rPr>
              <a:t>Studi</a:t>
            </a:r>
            <a:r>
              <a:rPr sz="2800" spc="-15" dirty="0">
                <a:solidFill>
                  <a:srgbClr val="0C1F36"/>
                </a:solidFill>
                <a:latin typeface="Calibri"/>
                <a:cs typeface="Calibri"/>
              </a:rPr>
              <a:t>es:</a:t>
            </a:r>
            <a:r>
              <a:rPr sz="2800" spc="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C1F36"/>
                </a:solidFill>
                <a:latin typeface="Calibri"/>
                <a:cs typeface="Calibri"/>
              </a:rPr>
              <a:t>Count</a:t>
            </a:r>
            <a:r>
              <a:rPr sz="2800" spc="-2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C1F36"/>
                </a:solidFill>
                <a:latin typeface="Calibri"/>
                <a:cs typeface="Calibri"/>
              </a:rPr>
              <a:t>ys</a:t>
            </a:r>
            <a:r>
              <a:rPr sz="2800" spc="-25" dirty="0">
                <a:solidFill>
                  <a:srgbClr val="0C1F36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800" spc="4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C1F36"/>
                </a:solidFill>
                <a:latin typeface="Calibri"/>
                <a:cs typeface="Calibri"/>
              </a:rPr>
              <a:t>Landfi</a:t>
            </a:r>
            <a:r>
              <a:rPr sz="2800" dirty="0">
                <a:solidFill>
                  <a:srgbClr val="0C1F36"/>
                </a:solidFill>
                <a:latin typeface="Calibri"/>
                <a:cs typeface="Calibri"/>
              </a:rPr>
              <a:t>ll </a:t>
            </a:r>
            <a:r>
              <a:rPr sz="2800" spc="-15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C1F36"/>
                </a:solidFill>
                <a:latin typeface="Calibri"/>
                <a:cs typeface="Calibri"/>
              </a:rPr>
              <a:t>ADS</a:t>
            </a:r>
            <a:r>
              <a:rPr sz="28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C1F36"/>
                </a:solidFill>
                <a:latin typeface="Calibri"/>
                <a:cs typeface="Calibri"/>
              </a:rPr>
              <a:t>Zion Landfi</a:t>
            </a:r>
            <a:r>
              <a:rPr sz="2800" dirty="0">
                <a:solidFill>
                  <a:srgbClr val="0C1F36"/>
                </a:solidFill>
                <a:latin typeface="Calibri"/>
                <a:cs typeface="Calibri"/>
              </a:rPr>
              <a:t>ll</a:t>
            </a:r>
            <a:endParaRPr sz="2800">
              <a:latin typeface="Calibri"/>
              <a:cs typeface="Calibri"/>
            </a:endParaRPr>
          </a:p>
          <a:p>
            <a:pPr marL="2941955" marR="2931160" indent="407034">
              <a:lnSpc>
                <a:spcPct val="120200"/>
              </a:lnSpc>
              <a:spcBef>
                <a:spcPts val="85"/>
              </a:spcBef>
            </a:pPr>
            <a:r>
              <a:rPr sz="1400" spc="-10" dirty="0">
                <a:solidFill>
                  <a:srgbClr val="0C1F36"/>
                </a:solidFill>
                <a:latin typeface="Calibri"/>
                <a:cs typeface="Calibri"/>
              </a:rPr>
              <a:t>by </a:t>
            </a:r>
            <a:r>
              <a:rPr sz="1400" dirty="0">
                <a:solidFill>
                  <a:srgbClr val="0C1F36"/>
                </a:solidFill>
                <a:latin typeface="Calibri"/>
                <a:cs typeface="Calibri"/>
              </a:rPr>
              <a:t>Mi</a:t>
            </a:r>
            <a:r>
              <a:rPr sz="1400" spc="-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1400" spc="-10" dirty="0">
                <a:solidFill>
                  <a:srgbClr val="0C1F36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C1F36"/>
                </a:solidFill>
                <a:latin typeface="Calibri"/>
                <a:cs typeface="Calibri"/>
              </a:rPr>
              <a:t>ael K</a:t>
            </a:r>
            <a:r>
              <a:rPr sz="1400" spc="-10" dirty="0">
                <a:solidFill>
                  <a:srgbClr val="0C1F36"/>
                </a:solidFill>
                <a:latin typeface="Calibri"/>
                <a:cs typeface="Calibri"/>
              </a:rPr>
              <a:t>uh</a:t>
            </a:r>
            <a:r>
              <a:rPr sz="1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C1F36"/>
                </a:solidFill>
                <a:latin typeface="Calibri"/>
                <a:cs typeface="Calibri"/>
              </a:rPr>
              <a:t>lid</a:t>
            </a:r>
            <a:r>
              <a:rPr sz="1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C1F36"/>
                </a:solidFill>
                <a:latin typeface="Calibri"/>
                <a:cs typeface="Calibri"/>
              </a:rPr>
              <a:t>Waste U</a:t>
            </a:r>
            <a:r>
              <a:rPr sz="1400" spc="-1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C1F36"/>
                </a:solidFill>
                <a:latin typeface="Calibri"/>
                <a:cs typeface="Calibri"/>
              </a:rPr>
              <a:t>it</a:t>
            </a:r>
            <a:r>
              <a:rPr sz="14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C1F36"/>
                </a:solidFill>
                <a:latin typeface="Calibri"/>
                <a:cs typeface="Calibri"/>
              </a:rPr>
              <a:t>Co</a:t>
            </a:r>
            <a:r>
              <a:rPr sz="1400" spc="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C1F36"/>
                </a:solidFill>
                <a:latin typeface="Calibri"/>
                <a:cs typeface="Calibri"/>
              </a:rPr>
              <a:t>rdi</a:t>
            </a:r>
            <a:r>
              <a:rPr sz="1400" spc="-1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C1F36"/>
                </a:solidFill>
                <a:latin typeface="Calibri"/>
                <a:cs typeface="Calibri"/>
              </a:rPr>
              <a:t>ator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50391"/>
            <a:ext cx="7902575" cy="223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marR="299720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Conduct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assessments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community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par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ekly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inspe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tions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  <a:tab pos="3084195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Kept the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a’s county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board repr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sentative updat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 corre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actions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timelines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 representative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could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prov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ide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curre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	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fact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information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constituents ca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>
              <a:lnSpc>
                <a:spcPct val="100000"/>
              </a:lnSpc>
            </a:pPr>
            <a:r>
              <a:rPr spc="-5" dirty="0"/>
              <a:t>FAC</a:t>
            </a:r>
            <a:r>
              <a:rPr dirty="0"/>
              <a:t>T</a:t>
            </a:r>
            <a:r>
              <a:rPr spc="5" dirty="0"/>
              <a:t> </a:t>
            </a:r>
            <a:r>
              <a:rPr spc="-5" dirty="0"/>
              <a:t>SHEET</a:t>
            </a:r>
            <a:r>
              <a:rPr dirty="0"/>
              <a:t>S</a:t>
            </a:r>
            <a:r>
              <a:rPr spc="25" dirty="0"/>
              <a:t> </a:t>
            </a:r>
            <a:r>
              <a:rPr spc="-5" dirty="0"/>
              <a:t>SEN</a:t>
            </a:r>
            <a:r>
              <a:rPr dirty="0"/>
              <a:t>T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O RESIDE</a:t>
            </a:r>
            <a:r>
              <a:rPr spc="-15" dirty="0"/>
              <a:t>N</a:t>
            </a:r>
            <a:r>
              <a:rPr spc="-5" dirty="0"/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828800"/>
            <a:ext cx="27432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1905037"/>
            <a:ext cx="2514600" cy="37223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2057400"/>
            <a:ext cx="22098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0">
              <a:lnSpc>
                <a:spcPct val="100000"/>
              </a:lnSpc>
            </a:pPr>
            <a:r>
              <a:rPr dirty="0"/>
              <a:t>Nor</a:t>
            </a:r>
            <a:r>
              <a:rPr spc="-15" dirty="0"/>
              <a:t>t</a:t>
            </a:r>
            <a:r>
              <a:rPr dirty="0"/>
              <a:t>h</a:t>
            </a:r>
            <a:r>
              <a:rPr spc="-5" dirty="0"/>
              <a:t> Expansio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Area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1219200"/>
            <a:ext cx="62484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5880">
              <a:lnSpc>
                <a:spcPct val="100000"/>
              </a:lnSpc>
            </a:pPr>
            <a:r>
              <a:rPr spc="-5" dirty="0"/>
              <a:t>Cel</a:t>
            </a:r>
            <a:r>
              <a:rPr dirty="0"/>
              <a:t>l</a:t>
            </a:r>
            <a:r>
              <a:rPr spc="-10" dirty="0"/>
              <a:t> </a:t>
            </a:r>
            <a:r>
              <a:rPr dirty="0"/>
              <a:t>5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1109472"/>
            <a:ext cx="5473192" cy="460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7375">
              <a:lnSpc>
                <a:spcPct val="100000"/>
              </a:lnSpc>
            </a:pPr>
            <a:r>
              <a:rPr spc="-5" dirty="0"/>
              <a:t>Comp</a:t>
            </a:r>
            <a:r>
              <a:rPr spc="-15" dirty="0"/>
              <a:t>l</a:t>
            </a:r>
            <a:r>
              <a:rPr dirty="0"/>
              <a:t>ain</a:t>
            </a:r>
            <a:r>
              <a:rPr spc="-10" dirty="0"/>
              <a:t>t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Received</a:t>
            </a:r>
            <a:r>
              <a:rPr spc="-15" dirty="0"/>
              <a:t> </a:t>
            </a:r>
            <a:r>
              <a:rPr dirty="0"/>
              <a:t>Per</a:t>
            </a:r>
            <a:r>
              <a:rPr spc="-20" dirty="0"/>
              <a:t> </a:t>
            </a:r>
            <a:r>
              <a:rPr spc="-5" dirty="0"/>
              <a:t>Year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350391"/>
            <a:ext cx="4145915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complaints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9: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526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complaints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0: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280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complaints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1: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190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3715" y="2616098"/>
          <a:ext cx="4258945" cy="2627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4057"/>
                <a:gridCol w="564379"/>
              </a:tblGrid>
              <a:tr h="435749">
                <a:tc>
                  <a:txBody>
                    <a:bodyPr/>
                    <a:lstStyle/>
                    <a:p>
                      <a:pPr marL="504190" indent="-469265">
                        <a:lnSpc>
                          <a:spcPct val="100000"/>
                        </a:lnSpc>
                        <a:buClr>
                          <a:srgbClr val="0C1F36"/>
                        </a:buClr>
                        <a:buSzPct val="68750"/>
                        <a:buFont typeface="Arial"/>
                        <a:buChar char="•"/>
                        <a:tabLst>
                          <a:tab pos="504825" algn="l"/>
                        </a:tabLst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2400" spc="-2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1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94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9000">
                <a:tc>
                  <a:txBody>
                    <a:bodyPr/>
                    <a:lstStyle/>
                    <a:p>
                      <a:pPr marL="504190" indent="-469265">
                        <a:lnSpc>
                          <a:spcPct val="100000"/>
                        </a:lnSpc>
                        <a:buClr>
                          <a:srgbClr val="0C1F36"/>
                        </a:buClr>
                        <a:buSzPct val="68750"/>
                        <a:buFont typeface="Arial"/>
                        <a:buChar char="•"/>
                        <a:tabLst>
                          <a:tab pos="504825" algn="l"/>
                        </a:tabLst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2400" spc="-1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r complaints</a:t>
                      </a:r>
                      <a:r>
                        <a:rPr sz="2400" spc="-2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3: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56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8797">
                <a:tc>
                  <a:txBody>
                    <a:bodyPr/>
                    <a:lstStyle/>
                    <a:p>
                      <a:pPr marL="504190" indent="-469265">
                        <a:lnSpc>
                          <a:spcPct val="100000"/>
                        </a:lnSpc>
                        <a:buClr>
                          <a:srgbClr val="0C1F36"/>
                        </a:buClr>
                        <a:buSzPct val="68750"/>
                        <a:buFont typeface="Arial"/>
                        <a:buChar char="•"/>
                        <a:tabLst>
                          <a:tab pos="504825" algn="l"/>
                        </a:tabLst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2400" spc="-1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r complaints</a:t>
                      </a:r>
                      <a:r>
                        <a:rPr sz="2400" spc="-2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4: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124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9254">
                <a:tc>
                  <a:txBody>
                    <a:bodyPr/>
                    <a:lstStyle/>
                    <a:p>
                      <a:pPr marL="504190" indent="-469265">
                        <a:lnSpc>
                          <a:spcPct val="100000"/>
                        </a:lnSpc>
                        <a:buClr>
                          <a:srgbClr val="0C1F36"/>
                        </a:buClr>
                        <a:buSzPct val="68750"/>
                        <a:buFont typeface="Arial"/>
                        <a:buChar char="•"/>
                        <a:tabLst>
                          <a:tab pos="504825" algn="l"/>
                        </a:tabLst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2400" spc="-2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1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5: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53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9064">
                <a:tc>
                  <a:txBody>
                    <a:bodyPr/>
                    <a:lstStyle/>
                    <a:p>
                      <a:pPr marL="504190" indent="-469265">
                        <a:lnSpc>
                          <a:spcPct val="100000"/>
                        </a:lnSpc>
                        <a:buClr>
                          <a:srgbClr val="0C1F36"/>
                        </a:buClr>
                        <a:buSzPct val="68750"/>
                        <a:buFont typeface="Arial"/>
                        <a:buChar char="•"/>
                        <a:tabLst>
                          <a:tab pos="504825" algn="l"/>
                        </a:tabLst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2400" spc="-1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r complaints</a:t>
                      </a:r>
                      <a:r>
                        <a:rPr sz="2400" spc="-2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6: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53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5356">
                <a:tc>
                  <a:txBody>
                    <a:bodyPr/>
                    <a:lstStyle/>
                    <a:p>
                      <a:pPr marL="504190" indent="-469265">
                        <a:lnSpc>
                          <a:spcPct val="100000"/>
                        </a:lnSpc>
                        <a:buClr>
                          <a:srgbClr val="0C1F36"/>
                        </a:buClr>
                        <a:buSzPct val="68750"/>
                        <a:buFont typeface="Arial"/>
                        <a:buChar char="•"/>
                        <a:tabLst>
                          <a:tab pos="504825" algn="l"/>
                        </a:tabLst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Od</a:t>
                      </a:r>
                      <a:r>
                        <a:rPr sz="2400" spc="-1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r complaints</a:t>
                      </a:r>
                      <a:r>
                        <a:rPr sz="2400" spc="-2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7: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1925">
              <a:lnSpc>
                <a:spcPct val="100000"/>
              </a:lnSpc>
            </a:pPr>
            <a:r>
              <a:rPr dirty="0"/>
              <a:t>ADS</a:t>
            </a:r>
            <a:r>
              <a:rPr spc="-5" dirty="0"/>
              <a:t> ZIO</a:t>
            </a:r>
            <a:r>
              <a:rPr dirty="0"/>
              <a:t>N</a:t>
            </a:r>
            <a:r>
              <a:rPr spc="5" dirty="0"/>
              <a:t> </a:t>
            </a:r>
            <a:r>
              <a:rPr spc="-5" dirty="0"/>
              <a:t>LANDFILL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350391"/>
            <a:ext cx="7789545" cy="442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bega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operatin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 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8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Obtaine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local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sitin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approval to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ex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pan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5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10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approved 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vertic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vertic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al/horiz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nal</a:t>
            </a:r>
            <a:endParaRPr sz="2400">
              <a:latin typeface="Calibri"/>
              <a:cs typeface="Calibri"/>
            </a:endParaRPr>
          </a:p>
          <a:p>
            <a:pPr marL="481965">
              <a:lnSpc>
                <a:spcPct val="100000"/>
              </a:lnSpc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ex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pansi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6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.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5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acr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x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pansio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 allowed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move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clo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sidential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communiti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duc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buffe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noi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dissipation</a:t>
            </a:r>
            <a:endParaRPr sz="2400">
              <a:latin typeface="Calibri"/>
              <a:cs typeface="Calibri"/>
            </a:endParaRPr>
          </a:p>
          <a:p>
            <a:pPr marL="481965" marR="15113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Additional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purchas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6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tential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x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pansio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 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north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also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nea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sidentia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subdivi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ion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-sit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garbage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complaints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incr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after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waste</a:t>
            </a:r>
            <a:endParaRPr sz="2400">
              <a:latin typeface="Calibri"/>
              <a:cs typeface="Calibri"/>
            </a:endParaRPr>
          </a:p>
          <a:p>
            <a:pPr marL="481965">
              <a:lnSpc>
                <a:spcPct val="100000"/>
              </a:lnSpc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disp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 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mmenc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 expansi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ll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April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16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50391"/>
            <a:ext cx="7160259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ise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are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also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incr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sing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Lawsui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against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bee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fil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b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sidents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portedl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trial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dat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June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09472"/>
            <a:ext cx="8153400" cy="4986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>
              <a:lnSpc>
                <a:spcPct val="100000"/>
              </a:lnSpc>
            </a:pPr>
            <a:r>
              <a:rPr spc="-5" dirty="0"/>
              <a:t>Comm</a:t>
            </a:r>
            <a:r>
              <a:rPr spc="-10" dirty="0"/>
              <a:t>u</a:t>
            </a:r>
            <a:r>
              <a:rPr spc="-5" dirty="0"/>
              <a:t>ni</a:t>
            </a:r>
            <a:r>
              <a:rPr spc="-10" dirty="0"/>
              <a:t>t</a:t>
            </a:r>
            <a:r>
              <a:rPr dirty="0"/>
              <a:t>y</a:t>
            </a:r>
            <a:r>
              <a:rPr spc="40" dirty="0"/>
              <a:t> </a:t>
            </a:r>
            <a:r>
              <a:rPr spc="-5" dirty="0"/>
              <a:t>Comp</a:t>
            </a:r>
            <a:r>
              <a:rPr spc="-15" dirty="0"/>
              <a:t>l</a:t>
            </a:r>
            <a:r>
              <a:rPr dirty="0"/>
              <a:t>aint</a:t>
            </a:r>
            <a:r>
              <a:rPr spc="30" dirty="0"/>
              <a:t> </a:t>
            </a:r>
            <a:r>
              <a:rPr dirty="0"/>
              <a:t>Ap</a:t>
            </a:r>
            <a:r>
              <a:rPr spc="-20" dirty="0"/>
              <a:t>p</a:t>
            </a:r>
            <a:r>
              <a:rPr dirty="0"/>
              <a:t>roach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6957" y="634367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350391"/>
            <a:ext cx="7806055" cy="325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Utilize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dic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ted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phon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line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portin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rs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cord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the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information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spreadsh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et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sp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to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complainants</a:t>
            </a:r>
            <a:r>
              <a:rPr sz="2400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da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re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ived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or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 the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nex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busi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ess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ay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 c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mplaints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eived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during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evenings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we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kends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Docum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wheth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response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was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satisfactory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tify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Pursue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partne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ship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ommunity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2720">
              <a:lnSpc>
                <a:spcPct val="100000"/>
              </a:lnSpc>
            </a:pPr>
            <a:r>
              <a:rPr spc="-5" dirty="0"/>
              <a:t>Land</a:t>
            </a:r>
            <a:r>
              <a:rPr spc="-10" dirty="0"/>
              <a:t>f</a:t>
            </a:r>
            <a:r>
              <a:rPr dirty="0"/>
              <a:t>i</a:t>
            </a:r>
            <a:r>
              <a:rPr spc="-10" dirty="0"/>
              <a:t>l</a:t>
            </a:r>
            <a:r>
              <a:rPr dirty="0"/>
              <a:t>l</a:t>
            </a:r>
            <a:r>
              <a:rPr spc="35" dirty="0"/>
              <a:t> </a:t>
            </a:r>
            <a:r>
              <a:rPr dirty="0"/>
              <a:t>Partne</a:t>
            </a:r>
            <a:r>
              <a:rPr spc="-15" dirty="0"/>
              <a:t>r</a:t>
            </a:r>
            <a:r>
              <a:rPr spc="-5" dirty="0"/>
              <a:t>sh</a:t>
            </a:r>
            <a:r>
              <a:rPr spc="-15" dirty="0"/>
              <a:t>i</a:t>
            </a:r>
            <a:r>
              <a:rPr dirty="0"/>
              <a:t>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350391"/>
            <a:ext cx="7954645" cy="464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marR="548640" indent="-469265" algn="just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Maintain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lines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communication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information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is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shar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fre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espe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ially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lated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uspe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ted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caus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f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waste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deliveri</a:t>
            </a:r>
            <a:r>
              <a:rPr sz="2400" spc="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Keep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abre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of the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landfill’s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efforts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control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odors</a:t>
            </a:r>
            <a:endParaRPr sz="2400">
              <a:latin typeface="Calibri"/>
              <a:cs typeface="Calibri"/>
            </a:endParaRPr>
          </a:p>
          <a:p>
            <a:pPr marL="481965" marR="130111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x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plor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additional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control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ideas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with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manag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ment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reduce 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fr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quen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impac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sea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ch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ideas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independ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entl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offe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suggesti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to</a:t>
            </a:r>
            <a:endParaRPr sz="2400">
              <a:latin typeface="Calibri"/>
              <a:cs typeface="Calibri"/>
            </a:endParaRPr>
          </a:p>
          <a:p>
            <a:pPr marL="481965">
              <a:lnSpc>
                <a:spcPct val="100000"/>
              </a:lnSpc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mana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em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nt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80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Landfil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implem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enta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tion</a:t>
            </a:r>
            <a:r>
              <a:rPr sz="2400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suggestion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i.e.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neutr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lizer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syste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x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pansio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 along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nort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h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pe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ty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boundary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of hig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h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cal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ium</a:t>
            </a:r>
            <a:r>
              <a:rPr sz="2400" spc="-4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lime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control,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portabl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that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can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itioned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where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appropriate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upplem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nta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pc="-5" dirty="0"/>
              <a:t>Coun</a:t>
            </a:r>
            <a:r>
              <a:rPr spc="-15" dirty="0"/>
              <a:t>t</a:t>
            </a:r>
            <a:r>
              <a:rPr dirty="0"/>
              <a:t>rys</a:t>
            </a:r>
            <a:r>
              <a:rPr spc="-15" dirty="0"/>
              <a:t>i</a:t>
            </a:r>
            <a:r>
              <a:rPr spc="-5" dirty="0"/>
              <a:t>d</a:t>
            </a:r>
            <a:r>
              <a:rPr dirty="0"/>
              <a:t>e</a:t>
            </a:r>
            <a:r>
              <a:rPr spc="25" dirty="0"/>
              <a:t> </a:t>
            </a:r>
            <a:r>
              <a:rPr spc="-5" dirty="0"/>
              <a:t>Land</a:t>
            </a:r>
            <a:r>
              <a:rPr spc="-10" dirty="0"/>
              <a:t>f</a:t>
            </a:r>
            <a:r>
              <a:rPr dirty="0"/>
              <a:t>i</a:t>
            </a:r>
            <a:r>
              <a:rPr spc="-10" dirty="0"/>
              <a:t>l</a:t>
            </a:r>
            <a:r>
              <a:rPr dirty="0"/>
              <a:t>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211580"/>
            <a:ext cx="8070850" cy="469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  <a:tab pos="654812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landfill,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per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itted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no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-haza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dou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MSW,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	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began</a:t>
            </a:r>
            <a:endParaRPr sz="2400">
              <a:latin typeface="Calibri"/>
              <a:cs typeface="Calibri"/>
            </a:endParaRPr>
          </a:p>
          <a:p>
            <a:pPr marL="481965">
              <a:lnSpc>
                <a:spcPct val="100000"/>
              </a:lnSpc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erating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7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481965" marR="19621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4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ount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boar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cal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sitin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committ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approved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63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x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pansio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 that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incr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siz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Prairie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Subdivisi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on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plannin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stage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481965" marR="18097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environment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lly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designe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upsc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community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consisting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approxim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tely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3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5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homes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cond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miniums,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tail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 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mmunity</a:t>
            </a:r>
            <a:r>
              <a:rPr sz="2400" spc="-4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farm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Subdivisi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on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buil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phases</a:t>
            </a:r>
            <a:endParaRPr sz="2400">
              <a:latin typeface="Calibri"/>
              <a:cs typeface="Calibri"/>
            </a:endParaRPr>
          </a:p>
          <a:p>
            <a:pPr marL="481965" marR="13335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last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phase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sout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subdi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isi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complet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0">
              <a:lnSpc>
                <a:spcPct val="100000"/>
              </a:lnSpc>
            </a:pPr>
            <a:r>
              <a:rPr spc="-5" dirty="0"/>
              <a:t>Comm</a:t>
            </a:r>
            <a:r>
              <a:rPr spc="-10" dirty="0"/>
              <a:t>u</a:t>
            </a:r>
            <a:r>
              <a:rPr spc="-5" dirty="0"/>
              <a:t>ni</a:t>
            </a:r>
            <a:r>
              <a:rPr spc="-10" dirty="0"/>
              <a:t>t</a:t>
            </a:r>
            <a:r>
              <a:rPr dirty="0"/>
              <a:t>y</a:t>
            </a:r>
            <a:r>
              <a:rPr spc="40" dirty="0"/>
              <a:t> </a:t>
            </a:r>
            <a:r>
              <a:rPr dirty="0"/>
              <a:t>Partne</a:t>
            </a:r>
            <a:r>
              <a:rPr spc="-15" dirty="0"/>
              <a:t>r</a:t>
            </a:r>
            <a:r>
              <a:rPr spc="-5" dirty="0"/>
              <a:t>sh</a:t>
            </a:r>
            <a:r>
              <a:rPr spc="-15" dirty="0"/>
              <a:t>i</a:t>
            </a:r>
            <a:r>
              <a:rPr dirty="0"/>
              <a:t>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12140" y="1092961"/>
            <a:ext cx="8049895" cy="491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main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ca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m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empa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thetic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frustrat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sident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  <a:tab pos="2327275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Inf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orm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sident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efforts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ing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made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 control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garbage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rs,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i.e.,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optimizin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odo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neutr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lizing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syste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(ONS)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trying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differ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product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or effectivene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ss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	maintain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smal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ive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fac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e,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orien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active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face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ac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cordin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dire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tion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when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pos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ible,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spr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ading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high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calcium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lime,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using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 portable 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when/whe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it’s appli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abl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monitoring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-sit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levels</a:t>
            </a:r>
            <a:endParaRPr sz="2400">
              <a:latin typeface="Calibri"/>
              <a:cs typeface="Calibri"/>
            </a:endParaRPr>
          </a:p>
          <a:p>
            <a:pPr marL="481965" marR="37465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Inf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orm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sident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efforts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diver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scr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which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will reduce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 amou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putrescibl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wastes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ing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into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 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redu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-sit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rs,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potentia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ists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new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control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tec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hnol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ogies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products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Don’t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raise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false 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pe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tations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1335">
              <a:lnSpc>
                <a:spcPct val="100000"/>
              </a:lnSpc>
            </a:pPr>
            <a:r>
              <a:rPr dirty="0"/>
              <a:t>RE</a:t>
            </a:r>
            <a:r>
              <a:rPr spc="-10" dirty="0"/>
              <a:t>A</a:t>
            </a:r>
            <a:r>
              <a:rPr spc="-5" dirty="0"/>
              <a:t>LIT</a:t>
            </a:r>
            <a:r>
              <a:rPr dirty="0"/>
              <a:t>Y</a:t>
            </a:r>
            <a:r>
              <a:rPr spc="15" dirty="0"/>
              <a:t> </a:t>
            </a:r>
            <a:r>
              <a:rPr spc="-5" dirty="0"/>
              <a:t>CH</a:t>
            </a:r>
            <a:r>
              <a:rPr spc="-15" dirty="0"/>
              <a:t>E</a:t>
            </a:r>
            <a:r>
              <a:rPr spc="-5" dirty="0"/>
              <a:t>CK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789302"/>
            <a:ext cx="7948295" cy="347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marR="298450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At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Countrysid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Landfil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there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definit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point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onl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questio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long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it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take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 ADS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contr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lling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garbage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on-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L="481965">
              <a:lnSpc>
                <a:spcPct val="100000"/>
              </a:lnSpc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endeav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or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definit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poin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sight</a:t>
            </a:r>
            <a:endParaRPr sz="2400">
              <a:latin typeface="Calibri"/>
              <a:cs typeface="Calibri"/>
            </a:endParaRPr>
          </a:p>
          <a:p>
            <a:pPr marL="481965" marR="71691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sidents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likely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tire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 “community</a:t>
            </a:r>
            <a:r>
              <a:rPr sz="2400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complaint” approach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if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don’t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see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 perc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ive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 situation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is impro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80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Findin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ways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control/prevent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off-sit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garbage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must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main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top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riority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Odo</a:t>
            </a:r>
            <a:r>
              <a:rPr dirty="0"/>
              <a:t>r </a:t>
            </a:r>
            <a:r>
              <a:rPr spc="-5" dirty="0"/>
              <a:t>Comp</a:t>
            </a:r>
            <a:r>
              <a:rPr spc="-15" dirty="0"/>
              <a:t>l</a:t>
            </a:r>
            <a:r>
              <a:rPr dirty="0"/>
              <a:t>ain</a:t>
            </a:r>
            <a:r>
              <a:rPr spc="-10" dirty="0"/>
              <a:t>t</a:t>
            </a:r>
            <a:r>
              <a:rPr dirty="0"/>
              <a:t>s</a:t>
            </a:r>
            <a:r>
              <a:rPr spc="45" dirty="0"/>
              <a:t> </a:t>
            </a:r>
            <a:r>
              <a:rPr dirty="0"/>
              <a:t>Reported</a:t>
            </a:r>
            <a:r>
              <a:rPr spc="-15" dirty="0"/>
              <a:t> </a:t>
            </a:r>
            <a:r>
              <a:rPr spc="-5" dirty="0"/>
              <a:t>b</a:t>
            </a:r>
            <a:r>
              <a:rPr dirty="0"/>
              <a:t>y Phone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3715" y="1299591"/>
          <a:ext cx="4830445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2927"/>
                <a:gridCol w="3297238"/>
              </a:tblGrid>
              <a:tr h="43535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504190" algn="l"/>
                        </a:tabLst>
                      </a:pPr>
                      <a:r>
                        <a:rPr sz="1650" dirty="0">
                          <a:solidFill>
                            <a:srgbClr val="0C1F36"/>
                          </a:solidFill>
                          <a:latin typeface="Arial"/>
                          <a:cs typeface="Arial"/>
                        </a:rPr>
                        <a:t>•	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2010: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52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891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504190" algn="l"/>
                        </a:tabLst>
                      </a:pPr>
                      <a:r>
                        <a:rPr sz="1650" dirty="0">
                          <a:solidFill>
                            <a:srgbClr val="0C1F36"/>
                          </a:solidFill>
                          <a:latin typeface="Arial"/>
                          <a:cs typeface="Arial"/>
                        </a:rPr>
                        <a:t>•	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2011: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879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504190" algn="l"/>
                        </a:tabLst>
                      </a:pPr>
                      <a:r>
                        <a:rPr sz="1650" dirty="0">
                          <a:solidFill>
                            <a:srgbClr val="0C1F36"/>
                          </a:solidFill>
                          <a:latin typeface="Arial"/>
                          <a:cs typeface="Arial"/>
                        </a:rPr>
                        <a:t>•	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2012: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919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504190" algn="l"/>
                        </a:tabLst>
                      </a:pPr>
                      <a:r>
                        <a:rPr sz="1650" dirty="0">
                          <a:solidFill>
                            <a:srgbClr val="0C1F36"/>
                          </a:solidFill>
                          <a:latin typeface="Arial"/>
                          <a:cs typeface="Arial"/>
                        </a:rPr>
                        <a:t>•	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2013: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90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504190" algn="l"/>
                        </a:tabLst>
                      </a:pPr>
                      <a:r>
                        <a:rPr sz="1650" dirty="0">
                          <a:solidFill>
                            <a:srgbClr val="0C1F36"/>
                          </a:solidFill>
                          <a:latin typeface="Arial"/>
                          <a:cs typeface="Arial"/>
                        </a:rPr>
                        <a:t>•	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2014: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879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504190" algn="l"/>
                        </a:tabLst>
                      </a:pPr>
                      <a:r>
                        <a:rPr sz="1650" dirty="0">
                          <a:solidFill>
                            <a:srgbClr val="0C1F36"/>
                          </a:solidFill>
                          <a:latin typeface="Arial"/>
                          <a:cs typeface="Arial"/>
                        </a:rPr>
                        <a:t>•	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2015: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70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925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504190" algn="l"/>
                        </a:tabLst>
                      </a:pPr>
                      <a:r>
                        <a:rPr sz="1650" dirty="0">
                          <a:solidFill>
                            <a:srgbClr val="0C1F36"/>
                          </a:solidFill>
                          <a:latin typeface="Arial"/>
                          <a:cs typeface="Arial"/>
                        </a:rPr>
                        <a:t>•	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2016: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95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3550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504190" algn="l"/>
                        </a:tabLst>
                      </a:pPr>
                      <a:r>
                        <a:rPr sz="1650" dirty="0">
                          <a:solidFill>
                            <a:srgbClr val="0C1F36"/>
                          </a:solidFill>
                          <a:latin typeface="Arial"/>
                          <a:cs typeface="Arial"/>
                        </a:rPr>
                        <a:t>•	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o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400" spc="-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Sept</a:t>
                      </a:r>
                      <a:r>
                        <a:rPr sz="2400" spc="1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mber</a:t>
                      </a:r>
                      <a:r>
                        <a:rPr sz="2400" spc="-15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C1F36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4880">
              <a:lnSpc>
                <a:spcPct val="100000"/>
              </a:lnSpc>
            </a:pPr>
            <a:r>
              <a:rPr dirty="0"/>
              <a:t>Quest</a:t>
            </a:r>
            <a:r>
              <a:rPr spc="-15" dirty="0"/>
              <a:t>i</a:t>
            </a:r>
            <a:r>
              <a:rPr spc="-5" dirty="0"/>
              <a:t>ons</a:t>
            </a:r>
          </a:p>
        </p:txBody>
      </p:sp>
      <p:sp>
        <p:nvSpPr>
          <p:cNvPr id="3" name="object 3"/>
          <p:cNvSpPr/>
          <p:nvPr/>
        </p:nvSpPr>
        <p:spPr>
          <a:xfrm>
            <a:off x="2648711" y="1298447"/>
            <a:ext cx="3909060" cy="430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22575" y="5995311"/>
            <a:ext cx="34918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u="sng" spc="-5" dirty="0">
                <a:solidFill>
                  <a:srgbClr val="F49100"/>
                </a:solidFill>
                <a:latin typeface="Arial Black"/>
                <a:cs typeface="Arial Black"/>
                <a:hlinkClick r:id="rId4"/>
              </a:rPr>
              <a:t>This</a:t>
            </a:r>
            <a:r>
              <a:rPr sz="900" b="1" u="sng" dirty="0">
                <a:solidFill>
                  <a:srgbClr val="F49100"/>
                </a:solidFill>
                <a:latin typeface="Arial Black"/>
                <a:cs typeface="Arial Black"/>
                <a:hlinkClick r:id="rId4"/>
              </a:rPr>
              <a:t> </a:t>
            </a:r>
            <a:r>
              <a:rPr sz="900" b="1" u="sng" spc="-5" dirty="0">
                <a:solidFill>
                  <a:srgbClr val="F49100"/>
                </a:solidFill>
                <a:latin typeface="Arial Black"/>
                <a:cs typeface="Arial Black"/>
                <a:hlinkClick r:id="rId4"/>
              </a:rPr>
              <a:t>Phot</a:t>
            </a:r>
            <a:r>
              <a:rPr sz="900" b="1" u="sng" spc="-10" dirty="0">
                <a:solidFill>
                  <a:srgbClr val="F49100"/>
                </a:solidFill>
                <a:latin typeface="Arial Black"/>
                <a:cs typeface="Arial Black"/>
                <a:hlinkClick r:id="rId4"/>
              </a:rPr>
              <a:t>o</a:t>
            </a:r>
            <a:r>
              <a:rPr sz="900" b="1" dirty="0">
                <a:solidFill>
                  <a:srgbClr val="F49100"/>
                </a:solidFill>
                <a:latin typeface="Arial Black"/>
                <a:cs typeface="Arial Black"/>
              </a:rPr>
              <a:t> </a:t>
            </a:r>
            <a:r>
              <a:rPr sz="900" b="1" spc="-10" dirty="0">
                <a:latin typeface="Arial Black"/>
                <a:cs typeface="Arial Black"/>
              </a:rPr>
              <a:t>by</a:t>
            </a:r>
            <a:r>
              <a:rPr sz="900" b="1" dirty="0">
                <a:latin typeface="Arial Black"/>
                <a:cs typeface="Arial Black"/>
              </a:rPr>
              <a:t> </a:t>
            </a:r>
            <a:r>
              <a:rPr sz="900" b="1" spc="-5" dirty="0">
                <a:latin typeface="Arial Black"/>
                <a:cs typeface="Arial Black"/>
              </a:rPr>
              <a:t>U</a:t>
            </a:r>
            <a:r>
              <a:rPr sz="900" b="1" spc="-10" dirty="0">
                <a:latin typeface="Arial Black"/>
                <a:cs typeface="Arial Black"/>
              </a:rPr>
              <a:t>nknown</a:t>
            </a:r>
            <a:r>
              <a:rPr sz="900" b="1" spc="10" dirty="0">
                <a:latin typeface="Arial Black"/>
                <a:cs typeface="Arial Black"/>
              </a:rPr>
              <a:t> </a:t>
            </a:r>
            <a:r>
              <a:rPr sz="900" b="1" spc="-15" dirty="0">
                <a:latin typeface="Arial Black"/>
                <a:cs typeface="Arial Black"/>
              </a:rPr>
              <a:t>A</a:t>
            </a:r>
            <a:r>
              <a:rPr sz="900" b="1" spc="-10" dirty="0">
                <a:latin typeface="Arial Black"/>
                <a:cs typeface="Arial Black"/>
              </a:rPr>
              <a:t>uthor</a:t>
            </a:r>
            <a:r>
              <a:rPr sz="900" b="1" spc="5" dirty="0">
                <a:latin typeface="Arial Black"/>
                <a:cs typeface="Arial Black"/>
              </a:rPr>
              <a:t> </a:t>
            </a:r>
            <a:r>
              <a:rPr sz="900" b="1" spc="-5" dirty="0">
                <a:latin typeface="Arial Black"/>
                <a:cs typeface="Arial Black"/>
              </a:rPr>
              <a:t>is</a:t>
            </a:r>
            <a:r>
              <a:rPr sz="900" b="1" dirty="0">
                <a:latin typeface="Arial Black"/>
                <a:cs typeface="Arial Black"/>
              </a:rPr>
              <a:t> </a:t>
            </a:r>
            <a:r>
              <a:rPr sz="900" b="1" spc="-10" dirty="0">
                <a:latin typeface="Arial Black"/>
                <a:cs typeface="Arial Black"/>
              </a:rPr>
              <a:t>licensed</a:t>
            </a:r>
            <a:r>
              <a:rPr sz="900" b="1" spc="-15" dirty="0">
                <a:latin typeface="Arial Black"/>
                <a:cs typeface="Arial Black"/>
              </a:rPr>
              <a:t> </a:t>
            </a:r>
            <a:r>
              <a:rPr sz="900" b="1" spc="-10" dirty="0">
                <a:latin typeface="Arial Black"/>
                <a:cs typeface="Arial Black"/>
              </a:rPr>
              <a:t>under</a:t>
            </a:r>
            <a:r>
              <a:rPr sz="900" b="1" spc="10" dirty="0">
                <a:latin typeface="Arial Black"/>
                <a:cs typeface="Arial Black"/>
              </a:rPr>
              <a:t> </a:t>
            </a:r>
            <a:r>
              <a:rPr sz="900" b="1" u="sng" spc="-15" dirty="0">
                <a:solidFill>
                  <a:srgbClr val="F49100"/>
                </a:solidFill>
                <a:latin typeface="Arial Black"/>
                <a:cs typeface="Arial Black"/>
                <a:hlinkClick r:id="rId5"/>
              </a:rPr>
              <a:t>C</a:t>
            </a:r>
            <a:r>
              <a:rPr sz="900" b="1" u="sng" spc="-10" dirty="0">
                <a:solidFill>
                  <a:srgbClr val="F49100"/>
                </a:solidFill>
                <a:latin typeface="Arial Black"/>
                <a:cs typeface="Arial Black"/>
                <a:hlinkClick r:id="rId5"/>
              </a:rPr>
              <a:t>C</a:t>
            </a:r>
            <a:r>
              <a:rPr sz="900" b="1" u="sng" spc="-5" dirty="0">
                <a:solidFill>
                  <a:srgbClr val="F49100"/>
                </a:solidFill>
                <a:latin typeface="Arial Black"/>
                <a:cs typeface="Arial Black"/>
                <a:hlinkClick r:id="rId5"/>
              </a:rPr>
              <a:t> </a:t>
            </a:r>
            <a:r>
              <a:rPr sz="900" b="1" u="sng" spc="-15" dirty="0">
                <a:solidFill>
                  <a:srgbClr val="F49100"/>
                </a:solidFill>
                <a:latin typeface="Arial Black"/>
                <a:cs typeface="Arial Black"/>
                <a:hlinkClick r:id="rId5"/>
              </a:rPr>
              <a:t>B</a:t>
            </a:r>
            <a:r>
              <a:rPr sz="900" b="1" u="sng" spc="-10" dirty="0">
                <a:solidFill>
                  <a:srgbClr val="F49100"/>
                </a:solidFill>
                <a:latin typeface="Arial Black"/>
                <a:cs typeface="Arial Black"/>
                <a:hlinkClick r:id="rId5"/>
              </a:rPr>
              <a:t>Y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3515867"/>
            <a:ext cx="1508760" cy="1508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42332" y="3515867"/>
            <a:ext cx="1507236" cy="1508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6039" y="1734311"/>
            <a:ext cx="3924300" cy="1549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962" y="61729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3222" y="5419676"/>
            <a:ext cx="8279765" cy="102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525" algn="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3010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nd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A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enue,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aukegan,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Illinois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600</a:t>
            </a:r>
            <a:r>
              <a:rPr sz="1200" b="1" spc="-10" dirty="0">
                <a:latin typeface="Arial"/>
                <a:cs typeface="Arial"/>
              </a:rPr>
              <a:t>8</a:t>
            </a:r>
            <a:r>
              <a:rPr sz="1200" b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latin typeface="Arial"/>
                <a:cs typeface="Arial"/>
              </a:rPr>
              <a:t>Phone: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(847)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37</a:t>
            </a:r>
            <a:r>
              <a:rPr sz="1200" b="1" spc="10" dirty="0">
                <a:latin typeface="Arial"/>
                <a:cs typeface="Arial"/>
              </a:rPr>
              <a:t>7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8</a:t>
            </a:r>
            <a:r>
              <a:rPr sz="1200" b="1" spc="-10" dirty="0">
                <a:latin typeface="Arial"/>
                <a:cs typeface="Arial"/>
              </a:rPr>
              <a:t>0</a:t>
            </a:r>
            <a:r>
              <a:rPr sz="1200" b="1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  <a:p>
            <a:pPr marL="12700" indent="6146165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latin typeface="Arial"/>
                <a:cs typeface="Arial"/>
                <a:hlinkClick r:id="rId6"/>
              </a:rPr>
              <a:t>h</a:t>
            </a:r>
            <a:r>
              <a:rPr sz="1200" b="1" spc="-5" dirty="0">
                <a:latin typeface="Arial"/>
                <a:cs typeface="Arial"/>
                <a:hlinkClick r:id="rId6"/>
              </a:rPr>
              <a:t>t</a:t>
            </a:r>
            <a:r>
              <a:rPr sz="1200" b="1" dirty="0">
                <a:latin typeface="Arial"/>
                <a:cs typeface="Arial"/>
                <a:hlinkClick r:id="rId6"/>
              </a:rPr>
              <a:t>t</a:t>
            </a:r>
            <a:r>
              <a:rPr sz="1200" b="1" spc="-5" dirty="0">
                <a:latin typeface="Arial"/>
                <a:cs typeface="Arial"/>
                <a:hlinkClick r:id="rId6"/>
              </a:rPr>
              <a:t>p</a:t>
            </a:r>
            <a:r>
              <a:rPr sz="1200" b="1" spc="5" dirty="0">
                <a:latin typeface="Arial"/>
                <a:cs typeface="Arial"/>
                <a:hlinkClick r:id="rId6"/>
              </a:rPr>
              <a:t>:</a:t>
            </a:r>
            <a:r>
              <a:rPr sz="1200" b="1" dirty="0">
                <a:latin typeface="Arial"/>
                <a:cs typeface="Arial"/>
                <a:hlinkClick r:id="rId6"/>
              </a:rPr>
              <a:t>//health.l</a:t>
            </a:r>
            <a:r>
              <a:rPr sz="1200" b="1" spc="5" dirty="0">
                <a:latin typeface="Arial"/>
                <a:cs typeface="Arial"/>
                <a:hlinkClick r:id="rId6"/>
              </a:rPr>
              <a:t>a</a:t>
            </a:r>
            <a:r>
              <a:rPr sz="1200" b="1" dirty="0">
                <a:latin typeface="Arial"/>
                <a:cs typeface="Arial"/>
                <a:hlinkClick r:id="rId6"/>
              </a:rPr>
              <a:t>kecoun</a:t>
            </a:r>
            <a:r>
              <a:rPr sz="1200" b="1" spc="-10" dirty="0">
                <a:latin typeface="Arial"/>
                <a:cs typeface="Arial"/>
                <a:hlinkClick r:id="rId6"/>
              </a:rPr>
              <a:t>t</a:t>
            </a:r>
            <a:r>
              <a:rPr sz="1200" b="1" spc="-35" dirty="0">
                <a:latin typeface="Arial"/>
                <a:cs typeface="Arial"/>
                <a:hlinkClick r:id="rId6"/>
              </a:rPr>
              <a:t>y</a:t>
            </a:r>
            <a:r>
              <a:rPr sz="1200" b="1" dirty="0">
                <a:latin typeface="Arial"/>
                <a:cs typeface="Arial"/>
                <a:hlinkClick r:id="rId6"/>
              </a:rPr>
              <a:t>il.gov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17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</a:t>
            </a:r>
            <a:r>
              <a:rPr sz="1200" spc="-40" dirty="0">
                <a:latin typeface="Calibri"/>
                <a:cs typeface="Calibri"/>
              </a:rPr>
              <a:t>k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ea</a:t>
            </a:r>
            <a:r>
              <a:rPr sz="1200" dirty="0">
                <a:latin typeface="Calibri"/>
                <a:cs typeface="Calibri"/>
              </a:rPr>
              <a:t>lth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par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</a:t>
            </a:r>
            <a:r>
              <a:rPr sz="1200" spc="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nit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ea</a:t>
            </a:r>
            <a:r>
              <a:rPr sz="1200" dirty="0">
                <a:latin typeface="Calibri"/>
                <a:cs typeface="Calibri"/>
              </a:rPr>
              <a:t>lth</a:t>
            </a:r>
            <a:r>
              <a:rPr sz="1200" spc="-5" dirty="0">
                <a:latin typeface="Calibri"/>
                <a:cs typeface="Calibri"/>
              </a:rPr>
              <a:t> C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nt</a:t>
            </a:r>
            <a:r>
              <a:rPr sz="1200" spc="-5" dirty="0"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3114" y="546100"/>
            <a:ext cx="7023734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0C1F36"/>
                </a:solidFill>
                <a:latin typeface="Calibri"/>
                <a:cs typeface="Calibri"/>
              </a:rPr>
              <a:t>Count</a:t>
            </a:r>
            <a:r>
              <a:rPr sz="2600" spc="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0C1F36"/>
                </a:solidFill>
                <a:latin typeface="Calibri"/>
                <a:cs typeface="Calibri"/>
              </a:rPr>
              <a:t>yside</a:t>
            </a:r>
            <a:r>
              <a:rPr sz="2600" spc="-4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C1F36"/>
                </a:solidFill>
                <a:latin typeface="Calibri"/>
                <a:cs typeface="Calibri"/>
              </a:rPr>
              <a:t>Landfil</a:t>
            </a:r>
            <a:r>
              <a:rPr sz="26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6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6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C1F36"/>
                </a:solidFill>
                <a:latin typeface="Calibri"/>
                <a:cs typeface="Calibri"/>
              </a:rPr>
              <a:t>Prairie</a:t>
            </a:r>
            <a:r>
              <a:rPr sz="2600" spc="-5" dirty="0">
                <a:solidFill>
                  <a:srgbClr val="0C1F36"/>
                </a:solidFill>
                <a:latin typeface="Calibri"/>
                <a:cs typeface="Calibri"/>
              </a:rPr>
              <a:t> Crossin</a:t>
            </a:r>
            <a:r>
              <a:rPr sz="26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600" spc="-5" dirty="0">
                <a:solidFill>
                  <a:srgbClr val="0C1F36"/>
                </a:solidFill>
                <a:latin typeface="Calibri"/>
                <a:cs typeface="Calibri"/>
              </a:rPr>
              <a:t> Subd</a:t>
            </a:r>
            <a:r>
              <a:rPr sz="2600" spc="5" dirty="0">
                <a:solidFill>
                  <a:srgbClr val="0C1F36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srgbClr val="0C1F36"/>
                </a:solidFill>
                <a:latin typeface="Calibri"/>
                <a:cs typeface="Calibri"/>
              </a:rPr>
              <a:t>vision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066800"/>
            <a:ext cx="7696200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480">
              <a:lnSpc>
                <a:spcPct val="100000"/>
              </a:lnSpc>
            </a:pPr>
            <a:r>
              <a:rPr dirty="0"/>
              <a:t>Ground Gyp</a:t>
            </a:r>
            <a:r>
              <a:rPr spc="-15" dirty="0"/>
              <a:t>s</a:t>
            </a:r>
            <a:r>
              <a:rPr spc="-5" dirty="0"/>
              <a:t>u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Phenomenon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350391"/>
            <a:ext cx="7933690" cy="384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marR="527050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&amp;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processor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bega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grinding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wallb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ard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olume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ductio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deliveri</a:t>
            </a:r>
            <a:r>
              <a:rPr sz="2400" spc="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landfills</a:t>
            </a:r>
            <a:endParaRPr sz="2400">
              <a:latin typeface="Calibri"/>
              <a:cs typeface="Calibri"/>
            </a:endParaRPr>
          </a:p>
          <a:p>
            <a:pPr marL="481965" marR="23558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Mic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robia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biodegradatio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psu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wet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ana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robic envir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nmen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duce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hydrog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sulfi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 that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me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people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can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smel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gas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conce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ntration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low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ppb.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Countrysid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Landfil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ame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aware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ground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ypsum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 mid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late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08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when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off-sit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bega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reported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 Prairie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Cros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ing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residents</a:t>
            </a:r>
            <a:endParaRPr sz="2400">
              <a:latin typeface="Calibri"/>
              <a:cs typeface="Calibri"/>
            </a:endParaRPr>
          </a:p>
          <a:p>
            <a:pPr marL="481965" marR="54800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SW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U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uni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start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rec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eive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r>
              <a:rPr sz="2400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July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2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08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lated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hydroge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sulfid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885">
              <a:lnSpc>
                <a:spcPct val="100000"/>
              </a:lnSpc>
            </a:pPr>
            <a:r>
              <a:rPr spc="-5" dirty="0"/>
              <a:t>Ol</a:t>
            </a:r>
            <a:r>
              <a:rPr dirty="0"/>
              <a:t>d</a:t>
            </a:r>
            <a:r>
              <a:rPr spc="15" dirty="0"/>
              <a:t> </a:t>
            </a:r>
            <a:r>
              <a:rPr dirty="0"/>
              <a:t>W</a:t>
            </a:r>
            <a:r>
              <a:rPr spc="5" dirty="0"/>
              <a:t>a</a:t>
            </a:r>
            <a:r>
              <a:rPr dirty="0"/>
              <a:t>ys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New</a:t>
            </a:r>
            <a:r>
              <a:rPr spc="10" dirty="0"/>
              <a:t> </a:t>
            </a:r>
            <a:r>
              <a:rPr dirty="0"/>
              <a:t>Ways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092961"/>
            <a:ext cx="8010525" cy="484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marR="955040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Typicall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case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cr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ate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ch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time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reported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assigned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inspe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tor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80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inspe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tion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would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onducted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cause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investigated,</a:t>
            </a:r>
            <a:r>
              <a:rPr sz="2400" spc="-4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steps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taken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to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tak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addr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caus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e,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call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notified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closed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Worked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oka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when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porte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infre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quently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Dysfunctiona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proces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when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multi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r>
              <a:rPr sz="2400" spc="-4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were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being</a:t>
            </a:r>
            <a:endParaRPr sz="2400">
              <a:latin typeface="Calibri"/>
              <a:cs typeface="Calibri"/>
            </a:endParaRPr>
          </a:p>
          <a:p>
            <a:pPr marL="481965">
              <a:lnSpc>
                <a:spcPct val="100000"/>
              </a:lnSpc>
            </a:pP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porte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multiple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da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k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(52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6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r>
              <a:rPr sz="2400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0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9)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affe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ted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ea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numbe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kept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incr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sing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improved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method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manage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ded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Solutio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: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rather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than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ating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ch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indepe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ndently</a:t>
            </a:r>
            <a:endParaRPr sz="2400">
              <a:latin typeface="Calibri"/>
              <a:cs typeface="Calibri"/>
            </a:endParaRPr>
          </a:p>
          <a:p>
            <a:pPr marL="481965">
              <a:lnSpc>
                <a:spcPct val="100000"/>
              </a:lnSpc>
            </a:pP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each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be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ame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part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of a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“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ommunity</a:t>
            </a:r>
            <a:r>
              <a:rPr sz="2400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complaint”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Complain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would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main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ope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unti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lved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80">
              <a:lnSpc>
                <a:spcPct val="100000"/>
              </a:lnSpc>
            </a:pPr>
            <a:r>
              <a:rPr spc="-5" dirty="0"/>
              <a:t>Comm</a:t>
            </a:r>
            <a:r>
              <a:rPr spc="-10" dirty="0"/>
              <a:t>u</a:t>
            </a:r>
            <a:r>
              <a:rPr spc="-5" dirty="0"/>
              <a:t>ni</a:t>
            </a:r>
            <a:r>
              <a:rPr spc="-10" dirty="0"/>
              <a:t>t</a:t>
            </a:r>
            <a:r>
              <a:rPr dirty="0"/>
              <a:t>y</a:t>
            </a:r>
            <a:r>
              <a:rPr spc="40" dirty="0"/>
              <a:t> </a:t>
            </a:r>
            <a:r>
              <a:rPr spc="-5" dirty="0"/>
              <a:t>Comp</a:t>
            </a:r>
            <a:r>
              <a:rPr spc="-15" dirty="0"/>
              <a:t>l</a:t>
            </a:r>
            <a:r>
              <a:rPr dirty="0"/>
              <a:t>aint</a:t>
            </a:r>
            <a:r>
              <a:rPr spc="30" dirty="0"/>
              <a:t> </a:t>
            </a:r>
            <a:r>
              <a:rPr dirty="0"/>
              <a:t>Response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5940" y="1350391"/>
            <a:ext cx="7773670" cy="398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dedi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ate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ph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line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se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p to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report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rs</a:t>
            </a:r>
            <a:endParaRPr sz="2400">
              <a:latin typeface="Calibri"/>
              <a:cs typeface="Calibri"/>
            </a:endParaRPr>
          </a:p>
          <a:p>
            <a:pPr marL="481965" marR="13271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alle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ask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vide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dat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e,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time,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location,</a:t>
            </a:r>
            <a:r>
              <a:rPr sz="2400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type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of 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intensity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usin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 a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scal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1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4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4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bein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str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ngest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information</a:t>
            </a:r>
            <a:r>
              <a:rPr sz="2400" spc="-4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enter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into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spre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dshe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was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notifie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ch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ca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ler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ived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phon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response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sam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next busines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if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dor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porte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after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on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kends</a:t>
            </a:r>
            <a:endParaRPr sz="2400">
              <a:latin typeface="Calibri"/>
              <a:cs typeface="Calibri"/>
            </a:endParaRPr>
          </a:p>
          <a:p>
            <a:pPr marL="48196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Develope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partn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rships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with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reside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2720">
              <a:lnSpc>
                <a:spcPct val="100000"/>
              </a:lnSpc>
            </a:pPr>
            <a:r>
              <a:rPr spc="-5" dirty="0"/>
              <a:t>Land</a:t>
            </a:r>
            <a:r>
              <a:rPr spc="-10" dirty="0"/>
              <a:t>f</a:t>
            </a:r>
            <a:r>
              <a:rPr dirty="0"/>
              <a:t>i</a:t>
            </a:r>
            <a:r>
              <a:rPr spc="-10" dirty="0"/>
              <a:t>l</a:t>
            </a:r>
            <a:r>
              <a:rPr dirty="0"/>
              <a:t>l</a:t>
            </a:r>
            <a:r>
              <a:rPr spc="35" dirty="0"/>
              <a:t> </a:t>
            </a:r>
            <a:r>
              <a:rPr dirty="0"/>
              <a:t>Partne</a:t>
            </a:r>
            <a:r>
              <a:rPr spc="-15" dirty="0"/>
              <a:t>r</a:t>
            </a:r>
            <a:r>
              <a:rPr spc="-5" dirty="0"/>
              <a:t>sh</a:t>
            </a:r>
            <a:r>
              <a:rPr spc="-15" dirty="0"/>
              <a:t>i</a:t>
            </a:r>
            <a:r>
              <a:rPr dirty="0"/>
              <a:t>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marR="121285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pc="-5" dirty="0"/>
              <a:t>LC</a:t>
            </a:r>
            <a:r>
              <a:rPr spc="5" dirty="0"/>
              <a:t>H</a:t>
            </a:r>
            <a:r>
              <a:rPr spc="-20" dirty="0"/>
              <a:t>D</a:t>
            </a:r>
            <a:r>
              <a:rPr spc="-10" dirty="0"/>
              <a:t>,</a:t>
            </a:r>
            <a:r>
              <a:rPr spc="-15" dirty="0"/>
              <a:t> </a:t>
            </a:r>
            <a:r>
              <a:rPr dirty="0"/>
              <a:t>US</a:t>
            </a:r>
            <a:r>
              <a:rPr spc="-5" dirty="0"/>
              <a:t> </a:t>
            </a:r>
            <a:r>
              <a:rPr spc="-20" dirty="0"/>
              <a:t>EPA</a:t>
            </a:r>
            <a:r>
              <a:rPr spc="-10" dirty="0"/>
              <a:t>,</a:t>
            </a:r>
            <a:r>
              <a:rPr spc="-15" dirty="0"/>
              <a:t> </a:t>
            </a:r>
            <a:r>
              <a:rPr dirty="0"/>
              <a:t>Illin</a:t>
            </a:r>
            <a:r>
              <a:rPr spc="-10" dirty="0"/>
              <a:t>o</a:t>
            </a:r>
            <a:r>
              <a:rPr dirty="0"/>
              <a:t>is</a:t>
            </a:r>
            <a:r>
              <a:rPr spc="-5" dirty="0"/>
              <a:t> </a:t>
            </a:r>
            <a:r>
              <a:rPr spc="-20" dirty="0"/>
              <a:t>EP</a:t>
            </a:r>
            <a:r>
              <a:rPr spc="-15" dirty="0"/>
              <a:t>A</a:t>
            </a:r>
            <a:r>
              <a:rPr dirty="0"/>
              <a:t> </a:t>
            </a:r>
            <a:r>
              <a:rPr spc="-20" dirty="0"/>
              <a:t>partner</a:t>
            </a:r>
            <a:r>
              <a:rPr dirty="0"/>
              <a:t>ed</a:t>
            </a:r>
            <a:r>
              <a:rPr spc="-20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spc="-5" dirty="0"/>
              <a:t>Countryside Landfil</a:t>
            </a:r>
            <a:r>
              <a:rPr dirty="0"/>
              <a:t>l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mon</a:t>
            </a:r>
            <a:r>
              <a:rPr spc="-10" dirty="0"/>
              <a:t>i</a:t>
            </a:r>
            <a:r>
              <a:rPr dirty="0"/>
              <a:t>tor</a:t>
            </a:r>
            <a:r>
              <a:rPr spc="-20" dirty="0"/>
              <a:t> </a:t>
            </a:r>
            <a:r>
              <a:rPr spc="-5" dirty="0"/>
              <a:t>hydroge</a:t>
            </a:r>
            <a:r>
              <a:rPr dirty="0"/>
              <a:t>n</a:t>
            </a:r>
            <a:r>
              <a:rPr spc="5" dirty="0"/>
              <a:t> </a:t>
            </a:r>
            <a:r>
              <a:rPr spc="-5" dirty="0"/>
              <a:t>sulfi</a:t>
            </a:r>
            <a:r>
              <a:rPr spc="-10" dirty="0"/>
              <a:t>d</a:t>
            </a:r>
            <a:r>
              <a:rPr dirty="0"/>
              <a:t>e levels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d effectiveness </a:t>
            </a:r>
            <a:r>
              <a:rPr spc="-5" dirty="0"/>
              <a:t>o</a:t>
            </a:r>
            <a:r>
              <a:rPr dirty="0"/>
              <a:t>f</a:t>
            </a:r>
            <a:r>
              <a:rPr spc="-10" dirty="0"/>
              <a:t> corrective </a:t>
            </a:r>
            <a:r>
              <a:rPr spc="-15" dirty="0"/>
              <a:t>ac</a:t>
            </a:r>
            <a:r>
              <a:rPr spc="-5" dirty="0"/>
              <a:t>t</a:t>
            </a:r>
            <a:r>
              <a:rPr dirty="0"/>
              <a:t>ions</a:t>
            </a:r>
          </a:p>
          <a:p>
            <a:pPr marL="481965" marR="508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dirty="0"/>
              <a:t>Inf</a:t>
            </a:r>
            <a:r>
              <a:rPr spc="-15" dirty="0"/>
              <a:t>orma</a:t>
            </a:r>
            <a:r>
              <a:rPr dirty="0"/>
              <a:t>tion</a:t>
            </a:r>
            <a:r>
              <a:rPr spc="-10" dirty="0"/>
              <a:t> </a:t>
            </a:r>
            <a:r>
              <a:rPr spc="-15" dirty="0"/>
              <a:t>fro</a:t>
            </a:r>
            <a:r>
              <a:rPr spc="-20" dirty="0"/>
              <a:t>m</a:t>
            </a:r>
            <a:r>
              <a:rPr spc="-15" dirty="0"/>
              <a:t> the</a:t>
            </a:r>
            <a:r>
              <a:rPr spc="-5" dirty="0"/>
              <a:t> odo</a:t>
            </a:r>
            <a:r>
              <a:rPr dirty="0"/>
              <a:t>r</a:t>
            </a:r>
            <a:r>
              <a:rPr spc="-5" dirty="0"/>
              <a:t> </a:t>
            </a:r>
            <a:r>
              <a:rPr dirty="0"/>
              <a:t>log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conjunction</a:t>
            </a:r>
            <a:r>
              <a:rPr spc="-30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wind </a:t>
            </a:r>
            <a:r>
              <a:rPr spc="-5" dirty="0"/>
              <a:t>dir</a:t>
            </a:r>
            <a:r>
              <a:rPr spc="5" dirty="0"/>
              <a:t>e</a:t>
            </a:r>
            <a:r>
              <a:rPr dirty="0"/>
              <a:t>ction</a:t>
            </a:r>
            <a:r>
              <a:rPr spc="-2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velocity</a:t>
            </a:r>
            <a:r>
              <a:rPr spc="-20" dirty="0"/>
              <a:t> </a:t>
            </a:r>
            <a:r>
              <a:rPr dirty="0"/>
              <a:t>and</a:t>
            </a:r>
            <a:r>
              <a:rPr spc="-5" dirty="0"/>
              <a:t> dat</a:t>
            </a:r>
            <a:r>
              <a:rPr dirty="0"/>
              <a:t>a</a:t>
            </a:r>
            <a:r>
              <a:rPr spc="-5" dirty="0"/>
              <a:t> </a:t>
            </a:r>
            <a:r>
              <a:rPr spc="-15" dirty="0"/>
              <a:t>fro</a:t>
            </a:r>
            <a:r>
              <a:rPr spc="-20" dirty="0"/>
              <a:t>m</a:t>
            </a:r>
            <a:r>
              <a:rPr dirty="0"/>
              <a:t> </a:t>
            </a:r>
            <a:r>
              <a:rPr spc="-10" dirty="0"/>
              <a:t>o</a:t>
            </a:r>
            <a:r>
              <a:rPr spc="5" dirty="0"/>
              <a:t>n</a:t>
            </a:r>
            <a:r>
              <a:rPr spc="-5" dirty="0"/>
              <a:t>-sit</a:t>
            </a:r>
            <a:r>
              <a:rPr dirty="0"/>
              <a:t>e </a:t>
            </a:r>
            <a:r>
              <a:rPr spc="-5" dirty="0"/>
              <a:t>hydroge</a:t>
            </a:r>
            <a:r>
              <a:rPr dirty="0"/>
              <a:t>n</a:t>
            </a:r>
            <a:r>
              <a:rPr spc="10" dirty="0"/>
              <a:t> </a:t>
            </a:r>
            <a:r>
              <a:rPr spc="-5" dirty="0"/>
              <a:t>sulfide </a:t>
            </a:r>
            <a:r>
              <a:rPr dirty="0"/>
              <a:t>mon</a:t>
            </a:r>
            <a:r>
              <a:rPr spc="-10" dirty="0"/>
              <a:t>i</a:t>
            </a:r>
            <a:r>
              <a:rPr dirty="0"/>
              <a:t>tors</a:t>
            </a:r>
            <a:r>
              <a:rPr spc="-25" dirty="0"/>
              <a:t> </a:t>
            </a:r>
            <a:r>
              <a:rPr dirty="0"/>
              <a:t>was</a:t>
            </a:r>
            <a:r>
              <a:rPr spc="-5" dirty="0"/>
              <a:t> </a:t>
            </a:r>
            <a:r>
              <a:rPr spc="-10" dirty="0"/>
              <a:t>u</a:t>
            </a:r>
            <a:r>
              <a:rPr spc="-5" dirty="0"/>
              <a:t>se</a:t>
            </a:r>
            <a:r>
              <a:rPr dirty="0"/>
              <a:t>d to</a:t>
            </a:r>
            <a:r>
              <a:rPr spc="-10" dirty="0"/>
              <a:t> </a:t>
            </a:r>
            <a:r>
              <a:rPr dirty="0"/>
              <a:t>identify</a:t>
            </a:r>
            <a:r>
              <a:rPr spc="-35" dirty="0"/>
              <a:t> </a:t>
            </a:r>
            <a:r>
              <a:rPr spc="-5" dirty="0"/>
              <a:t>s</a:t>
            </a:r>
            <a:r>
              <a:rPr spc="-15" dirty="0"/>
              <a:t>o</a:t>
            </a:r>
            <a:r>
              <a:rPr spc="-5" dirty="0"/>
              <a:t>urc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areas</a:t>
            </a:r>
          </a:p>
          <a:p>
            <a:pPr marL="481965" marR="62928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pc="-10" dirty="0"/>
              <a:t>Participate</a:t>
            </a:r>
            <a:r>
              <a:rPr dirty="0"/>
              <a:t>d</a:t>
            </a:r>
            <a:r>
              <a:rPr spc="-30" dirty="0"/>
              <a:t> </a:t>
            </a:r>
            <a:r>
              <a:rPr spc="-5" dirty="0"/>
              <a:t>on-sit</a:t>
            </a:r>
            <a:r>
              <a:rPr dirty="0"/>
              <a:t>e with</a:t>
            </a:r>
            <a:r>
              <a:rPr spc="-5" dirty="0"/>
              <a:t> </a:t>
            </a:r>
            <a:r>
              <a:rPr spc="-15" dirty="0"/>
              <a:t>the </a:t>
            </a:r>
            <a:r>
              <a:rPr dirty="0"/>
              <a:t>landfill</a:t>
            </a:r>
            <a:r>
              <a:rPr spc="-15" dirty="0"/>
              <a:t> manag</a:t>
            </a:r>
            <a:r>
              <a:rPr spc="-10" dirty="0"/>
              <a:t>er</a:t>
            </a:r>
            <a:r>
              <a:rPr spc="-1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identify </a:t>
            </a:r>
            <a:r>
              <a:rPr spc="-5" dirty="0"/>
              <a:t>s</a:t>
            </a:r>
            <a:r>
              <a:rPr spc="-10" dirty="0"/>
              <a:t>o</a:t>
            </a:r>
            <a:r>
              <a:rPr spc="-20" dirty="0"/>
              <a:t>ur</a:t>
            </a:r>
            <a:r>
              <a:rPr spc="-10" dirty="0"/>
              <a:t>c</a:t>
            </a:r>
            <a:r>
              <a:rPr spc="-15" dirty="0"/>
              <a:t>e</a:t>
            </a:r>
            <a:r>
              <a:rPr spc="-10" dirty="0"/>
              <a:t> are</a:t>
            </a:r>
            <a:r>
              <a:rPr dirty="0"/>
              <a:t>as</a:t>
            </a:r>
          </a:p>
          <a:p>
            <a:pPr marL="481965" marR="17526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pc="-5" dirty="0"/>
              <a:t>Collab</a:t>
            </a:r>
            <a:r>
              <a:rPr spc="-10" dirty="0"/>
              <a:t>o</a:t>
            </a:r>
            <a:r>
              <a:rPr dirty="0"/>
              <a:t>rated</a:t>
            </a:r>
            <a:r>
              <a:rPr spc="-1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landfill</a:t>
            </a:r>
            <a:r>
              <a:rPr spc="-15" dirty="0"/>
              <a:t> </a:t>
            </a:r>
            <a:r>
              <a:rPr dirty="0"/>
              <a:t>mana</a:t>
            </a:r>
            <a:r>
              <a:rPr spc="-15" dirty="0"/>
              <a:t>g</a:t>
            </a:r>
            <a:r>
              <a:rPr dirty="0"/>
              <a:t>er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locati</a:t>
            </a:r>
            <a:r>
              <a:rPr spc="-20" dirty="0"/>
              <a:t>o</a:t>
            </a:r>
            <a:r>
              <a:rPr spc="-5" dirty="0"/>
              <a:t>n</a:t>
            </a:r>
            <a:r>
              <a:rPr dirty="0"/>
              <a:t>s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install </a:t>
            </a:r>
            <a:r>
              <a:rPr spc="-5" dirty="0"/>
              <a:t>horizonta</a:t>
            </a:r>
            <a:r>
              <a:rPr dirty="0"/>
              <a:t>l</a:t>
            </a:r>
            <a:r>
              <a:rPr spc="15" dirty="0"/>
              <a:t> </a:t>
            </a:r>
            <a:r>
              <a:rPr spc="-25" dirty="0"/>
              <a:t>g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colle</a:t>
            </a:r>
            <a:r>
              <a:rPr spc="5" dirty="0"/>
              <a:t>c</a:t>
            </a:r>
            <a:r>
              <a:rPr dirty="0"/>
              <a:t>tion</a:t>
            </a:r>
            <a:r>
              <a:rPr spc="-25" dirty="0"/>
              <a:t> </a:t>
            </a:r>
            <a:r>
              <a:rPr spc="-15" dirty="0"/>
              <a:t>system</a:t>
            </a:r>
            <a:r>
              <a:rPr dirty="0"/>
              <a:t>s</a:t>
            </a:r>
            <a:r>
              <a:rPr spc="-3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s</a:t>
            </a:r>
            <a:r>
              <a:rPr spc="-5" dirty="0"/>
              <a:t>upplem</a:t>
            </a:r>
            <a:r>
              <a:rPr spc="15" dirty="0"/>
              <a:t>e</a:t>
            </a:r>
            <a:r>
              <a:rPr spc="-5" dirty="0"/>
              <a:t>n</a:t>
            </a:r>
            <a:r>
              <a:rPr dirty="0"/>
              <a:t>t </a:t>
            </a:r>
            <a:r>
              <a:rPr spc="-10" dirty="0"/>
              <a:t>vertical</a:t>
            </a:r>
            <a:r>
              <a:rPr spc="-25" dirty="0"/>
              <a:t> </a:t>
            </a:r>
            <a:r>
              <a:rPr spc="-15" dirty="0"/>
              <a:t>gas</a:t>
            </a:r>
            <a:r>
              <a:rPr spc="-10" dirty="0"/>
              <a:t> </a:t>
            </a:r>
            <a:r>
              <a:rPr dirty="0"/>
              <a:t>colle</a:t>
            </a:r>
            <a:r>
              <a:rPr spc="5" dirty="0"/>
              <a:t>c</a:t>
            </a:r>
            <a:r>
              <a:rPr dirty="0"/>
              <a:t>tion</a:t>
            </a:r>
            <a:r>
              <a:rPr spc="-35" dirty="0"/>
              <a:t> </a:t>
            </a:r>
            <a:r>
              <a:rPr dirty="0"/>
              <a:t>wells that</a:t>
            </a:r>
            <a:r>
              <a:rPr spc="-15" dirty="0"/>
              <a:t> </a:t>
            </a:r>
            <a:r>
              <a:rPr spc="-5" dirty="0"/>
              <a:t>ha</a:t>
            </a:r>
            <a:r>
              <a:rPr dirty="0"/>
              <a:t>d a</a:t>
            </a:r>
            <a:r>
              <a:rPr spc="-15" dirty="0"/>
              <a:t> </a:t>
            </a:r>
            <a:r>
              <a:rPr dirty="0"/>
              <a:t>limited</a:t>
            </a:r>
            <a:r>
              <a:rPr spc="-20" dirty="0"/>
              <a:t> </a:t>
            </a:r>
            <a:r>
              <a:rPr dirty="0"/>
              <a:t>cone</a:t>
            </a:r>
            <a:r>
              <a:rPr spc="-5" dirty="0"/>
              <a:t> o</a:t>
            </a:r>
            <a:r>
              <a:rPr dirty="0"/>
              <a:t>f influence</a:t>
            </a:r>
            <a:r>
              <a:rPr spc="-5" dirty="0"/>
              <a:t> du</a:t>
            </a:r>
            <a:r>
              <a:rPr dirty="0"/>
              <a:t>e to moisture</a:t>
            </a:r>
            <a:r>
              <a:rPr spc="-20" dirty="0"/>
              <a:t> </a:t>
            </a:r>
            <a:r>
              <a:rPr dirty="0"/>
              <a:t>and</a:t>
            </a:r>
            <a:r>
              <a:rPr spc="-5" dirty="0"/>
              <a:t> densit</a:t>
            </a:r>
            <a:r>
              <a:rPr dirty="0"/>
              <a:t>y</a:t>
            </a:r>
            <a:r>
              <a:rPr spc="10" dirty="0"/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15" dirty="0"/>
              <a:t>waste </a:t>
            </a:r>
            <a:r>
              <a:rPr dirty="0"/>
              <a:t>mass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50391"/>
            <a:ext cx="7793355" cy="296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marR="105410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Ch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ck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wo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waste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ckpil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durin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inspections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igns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 ground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gypsum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verify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C&amp;D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processor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had st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ppe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mi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ing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wastes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delivery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landfill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manag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ment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ha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warn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would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pted</a:t>
            </a:r>
            <a:endParaRPr sz="2400">
              <a:latin typeface="Calibri"/>
              <a:cs typeface="Calibri"/>
            </a:endParaRPr>
          </a:p>
          <a:p>
            <a:pPr marL="481965" marR="5080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48260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P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 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SEP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proje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t,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SWAL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Count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Lak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(local sitin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jurisdi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tion)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ent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into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agr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em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quirin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hyd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sulfid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instrum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monitor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hyd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sulfi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 2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4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/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7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stabli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H2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emis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ion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standards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6957" y="634367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761" y="6325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799"/>
                </a:moveTo>
                <a:lnTo>
                  <a:pt x="0" y="0"/>
                </a:lnTo>
              </a:path>
            </a:pathLst>
          </a:custGeom>
          <a:ln w="25908">
            <a:solidFill>
              <a:srgbClr val="123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23" y="6225538"/>
            <a:ext cx="1408176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935">
              <a:lnSpc>
                <a:spcPct val="100000"/>
              </a:lnSpc>
            </a:pPr>
            <a:r>
              <a:rPr spc="-5" dirty="0"/>
              <a:t>COMMUNIT</a:t>
            </a:r>
            <a:r>
              <a:rPr dirty="0"/>
              <a:t>Y</a:t>
            </a:r>
            <a:r>
              <a:rPr spc="15" dirty="0"/>
              <a:t> </a:t>
            </a:r>
            <a:r>
              <a:rPr dirty="0"/>
              <a:t>PART</a:t>
            </a:r>
            <a:r>
              <a:rPr spc="-15" dirty="0"/>
              <a:t>N</a:t>
            </a:r>
            <a:r>
              <a:rPr spc="-5" dirty="0"/>
              <a:t>ERSHIP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5262" y="1092961"/>
            <a:ext cx="8321040" cy="507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995" marR="445134" indent="-469265">
              <a:lnSpc>
                <a:spcPct val="100000"/>
              </a:lnSpc>
              <a:buClr>
                <a:srgbClr val="0C1F36"/>
              </a:buClr>
              <a:buSzPct val="68750"/>
              <a:buFont typeface="Arial"/>
              <a:buChar char="•"/>
              <a:tabLst>
                <a:tab pos="59563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Pr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vided an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outle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where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reside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could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report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rs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vent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their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frustrations</a:t>
            </a:r>
            <a:endParaRPr sz="2400">
              <a:latin typeface="Calibri"/>
              <a:cs typeface="Calibri"/>
            </a:endParaRPr>
          </a:p>
          <a:p>
            <a:pPr marL="594995" indent="-469265">
              <a:lnSpc>
                <a:spcPct val="100000"/>
              </a:lnSpc>
              <a:spcBef>
                <a:spcPts val="580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59563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Kept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sident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abre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corrective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ions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tim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fram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594995" marR="27749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59563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Fa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shee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were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sen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all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PC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sident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utlinin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updatin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LC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H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EPA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Illin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EPA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,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Countrysid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Landfill projec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eliminate</a:t>
            </a:r>
            <a:r>
              <a:rPr sz="2400" spc="-3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rs</a:t>
            </a:r>
            <a:endParaRPr sz="2400">
              <a:latin typeface="Calibri"/>
              <a:cs typeface="Calibri"/>
            </a:endParaRPr>
          </a:p>
          <a:p>
            <a:pPr marL="594995" marR="76009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595630" algn="l"/>
              </a:tabLst>
            </a:pP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Track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effectivene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f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orre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tive</a:t>
            </a:r>
            <a:r>
              <a:rPr sz="2400" spc="-2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ac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ions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utilizin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 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portin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dat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 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spre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dshe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594995" marR="157480" indent="-469265" algn="just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595630" algn="l"/>
              </a:tabLst>
            </a:pP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Continue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sp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ndin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g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reside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complaints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foll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up ph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calls</a:t>
            </a:r>
            <a:r>
              <a:rPr sz="2400" spc="-3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n-perso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vi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its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after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hour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weekends when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sident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were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home</a:t>
            </a:r>
            <a:endParaRPr sz="2400">
              <a:latin typeface="Calibri"/>
              <a:cs typeface="Calibri"/>
            </a:endParaRPr>
          </a:p>
          <a:p>
            <a:pPr marL="594995" indent="-469265">
              <a:lnSpc>
                <a:spcPct val="100000"/>
              </a:lnSpc>
              <a:spcBef>
                <a:spcPts val="575"/>
              </a:spcBef>
              <a:buClr>
                <a:srgbClr val="0C1F36"/>
              </a:buClr>
              <a:buSzPct val="68750"/>
              <a:buFont typeface="Arial"/>
              <a:buChar char="•"/>
              <a:tabLst>
                <a:tab pos="595630" algn="l"/>
              </a:tabLst>
            </a:pP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Purchas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portabl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H2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instrum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take </a:t>
            </a:r>
            <a:r>
              <a:rPr sz="2400" spc="-10" dirty="0">
                <a:solidFill>
                  <a:srgbClr val="0C1F36"/>
                </a:solidFill>
                <a:latin typeface="Calibri"/>
                <a:cs typeface="Calibri"/>
              </a:rPr>
              <a:t>re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adings</a:t>
            </a:r>
            <a:r>
              <a:rPr sz="2400" spc="-20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C1F36"/>
                </a:solidFill>
                <a:latin typeface="Calibri"/>
                <a:cs typeface="Calibri"/>
              </a:rPr>
              <a:t>in</a:t>
            </a:r>
            <a:r>
              <a:rPr sz="2400" spc="-5" dirty="0">
                <a:solidFill>
                  <a:srgbClr val="0C1F3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C1F36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94995" algn="l"/>
                <a:tab pos="8307705" algn="l"/>
              </a:tabLst>
            </a:pPr>
            <a:r>
              <a:rPr sz="2400" u="heavy" dirty="0">
                <a:solidFill>
                  <a:srgbClr val="0C1F36"/>
                </a:solidFill>
                <a:latin typeface="Calibri"/>
                <a:cs typeface="Calibri"/>
              </a:rPr>
              <a:t> 	community 	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1139</Words>
  <Application>Microsoft Office PowerPoint</Application>
  <PresentationFormat>On-screen Show (4:3)</PresentationFormat>
  <Paragraphs>159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Office Theme</vt:lpstr>
      <vt:lpstr>PowerPoint Presentation</vt:lpstr>
      <vt:lpstr>Countryside Landfill</vt:lpstr>
      <vt:lpstr>PowerPoint Presentation</vt:lpstr>
      <vt:lpstr>Ground Gypsum Phenomenon</vt:lpstr>
      <vt:lpstr>Old Ways and New Ways</vt:lpstr>
      <vt:lpstr>Community Complaint Response</vt:lpstr>
      <vt:lpstr>Landfill Partnership</vt:lpstr>
      <vt:lpstr>PowerPoint Presentation</vt:lpstr>
      <vt:lpstr>COMMUNITY PARTNERSHIP</vt:lpstr>
      <vt:lpstr>PowerPoint Presentation</vt:lpstr>
      <vt:lpstr>FACT SHEETS SENT TO RESIDENTS</vt:lpstr>
      <vt:lpstr>North Expansion Area</vt:lpstr>
      <vt:lpstr>Cell 5</vt:lpstr>
      <vt:lpstr>Complaints Received Per Year</vt:lpstr>
      <vt:lpstr>ADS ZION LANDFILL</vt:lpstr>
      <vt:lpstr>PowerPoint Presentation</vt:lpstr>
      <vt:lpstr>PowerPoint Presentation</vt:lpstr>
      <vt:lpstr>Community Complaint Approach</vt:lpstr>
      <vt:lpstr>Landfill Partnership</vt:lpstr>
      <vt:lpstr>Community Partnership</vt:lpstr>
      <vt:lpstr>REALITY CHECK</vt:lpstr>
      <vt:lpstr>Odor Complaints Reported by Phone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Staff;MPfister@lakecountyil.gov</dc:creator>
  <cp:lastModifiedBy>Kerri Gale</cp:lastModifiedBy>
  <cp:revision>1</cp:revision>
  <dcterms:created xsi:type="dcterms:W3CDTF">2017-10-19T07:28:22Z</dcterms:created>
  <dcterms:modified xsi:type="dcterms:W3CDTF">2017-10-30T16:52:37Z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2017-10-18T00:00:00Z</vt:filetime>
  </property>
  <property fmtid="{D5CDD505-2E9C-101B-9397-08002B2CF9AE}" pid="3" name="LastSaved">
    <vt:filetime>2017-10-19T00:00:00Z</vt:filetime>
  </property>
</Properties>
</file>