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handoutMasterIdLst>
    <p:handoutMasterId r:id="rId38"/>
  </p:handoutMasterIdLst>
  <p:sldIdLst>
    <p:sldId id="257" r:id="rId2"/>
    <p:sldId id="290" r:id="rId3"/>
    <p:sldId id="264" r:id="rId4"/>
    <p:sldId id="291" r:id="rId5"/>
    <p:sldId id="270" r:id="rId6"/>
    <p:sldId id="292" r:id="rId7"/>
    <p:sldId id="258" r:id="rId8"/>
    <p:sldId id="284" r:id="rId9"/>
    <p:sldId id="286" r:id="rId10"/>
    <p:sldId id="287" r:id="rId11"/>
    <p:sldId id="288" r:id="rId12"/>
    <p:sldId id="285" r:id="rId13"/>
    <p:sldId id="269" r:id="rId14"/>
    <p:sldId id="263" r:id="rId15"/>
    <p:sldId id="266" r:id="rId16"/>
    <p:sldId id="272" r:id="rId17"/>
    <p:sldId id="273" r:id="rId18"/>
    <p:sldId id="276" r:id="rId19"/>
    <p:sldId id="294" r:id="rId20"/>
    <p:sldId id="321" r:id="rId21"/>
    <p:sldId id="297" r:id="rId22"/>
    <p:sldId id="295" r:id="rId23"/>
    <p:sldId id="300" r:id="rId24"/>
    <p:sldId id="302" r:id="rId25"/>
    <p:sldId id="304" r:id="rId26"/>
    <p:sldId id="306" r:id="rId27"/>
    <p:sldId id="312" r:id="rId28"/>
    <p:sldId id="310" r:id="rId29"/>
    <p:sldId id="308" r:id="rId30"/>
    <p:sldId id="314" r:id="rId31"/>
    <p:sldId id="316" r:id="rId32"/>
    <p:sldId id="318" r:id="rId33"/>
    <p:sldId id="271" r:id="rId34"/>
    <p:sldId id="267" r:id="rId35"/>
    <p:sldId id="320"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668C4F-872C-4E7A-80DF-3A5F8EB27D7F}">
          <p14:sldIdLst>
            <p14:sldId id="257"/>
            <p14:sldId id="290"/>
            <p14:sldId id="264"/>
            <p14:sldId id="291"/>
            <p14:sldId id="270"/>
            <p14:sldId id="292"/>
            <p14:sldId id="258"/>
            <p14:sldId id="284"/>
            <p14:sldId id="286"/>
            <p14:sldId id="287"/>
            <p14:sldId id="288"/>
            <p14:sldId id="285"/>
            <p14:sldId id="269"/>
            <p14:sldId id="263"/>
            <p14:sldId id="266"/>
            <p14:sldId id="272"/>
            <p14:sldId id="273"/>
            <p14:sldId id="276"/>
            <p14:sldId id="294"/>
            <p14:sldId id="321"/>
          </p14:sldIdLst>
        </p14:section>
        <p14:section name="Section 1" id="{4ED6B9B6-E066-4390-9426-8E374BC173B1}">
          <p14:sldIdLst>
            <p14:sldId id="297"/>
            <p14:sldId id="295"/>
            <p14:sldId id="300"/>
            <p14:sldId id="302"/>
            <p14:sldId id="304"/>
            <p14:sldId id="306"/>
            <p14:sldId id="312"/>
          </p14:sldIdLst>
        </p14:section>
        <p14:section name="Section 2" id="{D5C07D66-425D-467C-9E57-470077ADB857}">
          <p14:sldIdLst>
            <p14:sldId id="310"/>
            <p14:sldId id="308"/>
          </p14:sldIdLst>
        </p14:section>
        <p14:section name="Section 3" id="{89484D6E-5D37-4601-8942-3137DC34E3DD}">
          <p14:sldIdLst>
            <p14:sldId id="314"/>
            <p14:sldId id="316"/>
            <p14:sldId id="318"/>
            <p14:sldId id="271"/>
            <p14:sldId id="267"/>
            <p14:sldId id="3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8" d="100"/>
          <a:sy n="78" d="100"/>
        </p:scale>
        <p:origin x="4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4721594-9BCA-4A0B-9F6A-B9AB80F0E3D0}"/>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C5C2923A-4A38-4E83-9D9C-03C1A9795CA4}"/>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3EFEF8AB-584D-4E64-8D8C-FBE3D2E16C64}" type="datetimeFigureOut">
              <a:rPr lang="en-US" smtClean="0"/>
              <a:t>1/31/2018</a:t>
            </a:fld>
            <a:endParaRPr lang="en-US" dirty="0"/>
          </a:p>
        </p:txBody>
      </p:sp>
      <p:sp>
        <p:nvSpPr>
          <p:cNvPr id="4" name="Footer Placeholder 3">
            <a:extLst>
              <a:ext uri="{FF2B5EF4-FFF2-40B4-BE49-F238E27FC236}">
                <a16:creationId xmlns:a16="http://schemas.microsoft.com/office/drawing/2014/main" xmlns="" id="{8D3800C5-304E-41B8-98E7-02E37B2282B6}"/>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00E252AB-8130-469E-A586-CAEBC2F30723}"/>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DFD8964A-22A1-400C-A9D9-4278F2038AD4}" type="slidenum">
              <a:rPr lang="en-US" smtClean="0"/>
              <a:t>‹#›</a:t>
            </a:fld>
            <a:endParaRPr lang="en-US" dirty="0"/>
          </a:p>
        </p:txBody>
      </p:sp>
    </p:spTree>
    <p:extLst>
      <p:ext uri="{BB962C8B-B14F-4D97-AF65-F5344CB8AC3E}">
        <p14:creationId xmlns:p14="http://schemas.microsoft.com/office/powerpoint/2010/main" val="2281139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6"/>
          </a:xfrm>
          <a:prstGeom prst="rect">
            <a:avLst/>
          </a:prstGeom>
        </p:spPr>
        <p:txBody>
          <a:bodyPr vert="horz" lIns="91440" tIns="45720" rIns="91440" bIns="45720" rtlCol="0"/>
          <a:lstStyle>
            <a:lvl1pPr algn="r">
              <a:defRPr sz="1200"/>
            </a:lvl1pPr>
          </a:lstStyle>
          <a:p>
            <a:fld id="{D92A7F47-9199-47BD-93F1-FEF0C031CFD0}" type="datetimeFigureOut">
              <a:rPr lang="en-US" smtClean="0"/>
              <a:t>1/31/2018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6"/>
            <a:ext cx="5607050" cy="366077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6"/>
            <a:ext cx="3038475" cy="466726"/>
          </a:xfrm>
          <a:prstGeom prst="rect">
            <a:avLst/>
          </a:prstGeom>
        </p:spPr>
        <p:txBody>
          <a:bodyPr vert="horz" lIns="91440" tIns="45720" rIns="91440" bIns="45720" rtlCol="0" anchor="b"/>
          <a:lstStyle>
            <a:lvl1pPr algn="r">
              <a:defRPr sz="1200"/>
            </a:lvl1pPr>
          </a:lstStyle>
          <a:p>
            <a:fld id="{A7F5BAC2-A148-4B44-8953-5CC6971EE82E}" type="slidenum">
              <a:rPr lang="en-US" smtClean="0"/>
              <a:t>‹#›</a:t>
            </a:fld>
            <a:endParaRPr lang="en-US" dirty="0"/>
          </a:p>
        </p:txBody>
      </p:sp>
    </p:spTree>
    <p:extLst>
      <p:ext uri="{BB962C8B-B14F-4D97-AF65-F5344CB8AC3E}">
        <p14:creationId xmlns:p14="http://schemas.microsoft.com/office/powerpoint/2010/main" val="216567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a:t>
            </a:fld>
            <a:endParaRPr lang="en-US" dirty="0"/>
          </a:p>
        </p:txBody>
      </p:sp>
    </p:spTree>
    <p:extLst>
      <p:ext uri="{BB962C8B-B14F-4D97-AF65-F5344CB8AC3E}">
        <p14:creationId xmlns:p14="http://schemas.microsoft.com/office/powerpoint/2010/main" val="1316638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10</a:t>
            </a:fld>
            <a:endParaRPr lang="en-US" dirty="0"/>
          </a:p>
        </p:txBody>
      </p:sp>
    </p:spTree>
    <p:extLst>
      <p:ext uri="{BB962C8B-B14F-4D97-AF65-F5344CB8AC3E}">
        <p14:creationId xmlns:p14="http://schemas.microsoft.com/office/powerpoint/2010/main" val="2968643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11</a:t>
            </a:fld>
            <a:endParaRPr lang="en-US" dirty="0"/>
          </a:p>
        </p:txBody>
      </p:sp>
    </p:spTree>
    <p:extLst>
      <p:ext uri="{BB962C8B-B14F-4D97-AF65-F5344CB8AC3E}">
        <p14:creationId xmlns:p14="http://schemas.microsoft.com/office/powerpoint/2010/main" val="205933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12</a:t>
            </a:fld>
            <a:endParaRPr lang="en-US" dirty="0"/>
          </a:p>
        </p:txBody>
      </p:sp>
    </p:spTree>
    <p:extLst>
      <p:ext uri="{BB962C8B-B14F-4D97-AF65-F5344CB8AC3E}">
        <p14:creationId xmlns:p14="http://schemas.microsoft.com/office/powerpoint/2010/main" val="2862281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13</a:t>
            </a:fld>
            <a:endParaRPr lang="en-US" dirty="0"/>
          </a:p>
        </p:txBody>
      </p:sp>
    </p:spTree>
    <p:extLst>
      <p:ext uri="{BB962C8B-B14F-4D97-AF65-F5344CB8AC3E}">
        <p14:creationId xmlns:p14="http://schemas.microsoft.com/office/powerpoint/2010/main" val="600833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14</a:t>
            </a:fld>
            <a:endParaRPr lang="en-US" dirty="0"/>
          </a:p>
        </p:txBody>
      </p:sp>
    </p:spTree>
    <p:extLst>
      <p:ext uri="{BB962C8B-B14F-4D97-AF65-F5344CB8AC3E}">
        <p14:creationId xmlns:p14="http://schemas.microsoft.com/office/powerpoint/2010/main" val="3713773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15</a:t>
            </a:fld>
            <a:endParaRPr lang="en-US" dirty="0"/>
          </a:p>
        </p:txBody>
      </p:sp>
    </p:spTree>
    <p:extLst>
      <p:ext uri="{BB962C8B-B14F-4D97-AF65-F5344CB8AC3E}">
        <p14:creationId xmlns:p14="http://schemas.microsoft.com/office/powerpoint/2010/main" val="3006030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16</a:t>
            </a:fld>
            <a:endParaRPr lang="en-US" dirty="0"/>
          </a:p>
        </p:txBody>
      </p:sp>
    </p:spTree>
    <p:extLst>
      <p:ext uri="{BB962C8B-B14F-4D97-AF65-F5344CB8AC3E}">
        <p14:creationId xmlns:p14="http://schemas.microsoft.com/office/powerpoint/2010/main" val="1085018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17</a:t>
            </a:fld>
            <a:endParaRPr lang="en-US" dirty="0"/>
          </a:p>
        </p:txBody>
      </p:sp>
    </p:spTree>
    <p:extLst>
      <p:ext uri="{BB962C8B-B14F-4D97-AF65-F5344CB8AC3E}">
        <p14:creationId xmlns:p14="http://schemas.microsoft.com/office/powerpoint/2010/main" val="3346265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18</a:t>
            </a:fld>
            <a:endParaRPr lang="en-US" dirty="0"/>
          </a:p>
        </p:txBody>
      </p:sp>
    </p:spTree>
    <p:extLst>
      <p:ext uri="{BB962C8B-B14F-4D97-AF65-F5344CB8AC3E}">
        <p14:creationId xmlns:p14="http://schemas.microsoft.com/office/powerpoint/2010/main" val="935582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19</a:t>
            </a:fld>
            <a:endParaRPr lang="en-US" dirty="0"/>
          </a:p>
        </p:txBody>
      </p:sp>
    </p:spTree>
    <p:extLst>
      <p:ext uri="{BB962C8B-B14F-4D97-AF65-F5344CB8AC3E}">
        <p14:creationId xmlns:p14="http://schemas.microsoft.com/office/powerpoint/2010/main" val="159333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a:t>
            </a:fld>
            <a:endParaRPr lang="en-US" dirty="0"/>
          </a:p>
        </p:txBody>
      </p:sp>
    </p:spTree>
    <p:extLst>
      <p:ext uri="{BB962C8B-B14F-4D97-AF65-F5344CB8AC3E}">
        <p14:creationId xmlns:p14="http://schemas.microsoft.com/office/powerpoint/2010/main" val="2522709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20</a:t>
            </a:fld>
            <a:endParaRPr lang="en-US" dirty="0"/>
          </a:p>
        </p:txBody>
      </p:sp>
    </p:spTree>
    <p:extLst>
      <p:ext uri="{BB962C8B-B14F-4D97-AF65-F5344CB8AC3E}">
        <p14:creationId xmlns:p14="http://schemas.microsoft.com/office/powerpoint/2010/main" val="2907381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21</a:t>
            </a:fld>
            <a:endParaRPr lang="en-US" dirty="0"/>
          </a:p>
        </p:txBody>
      </p:sp>
    </p:spTree>
    <p:extLst>
      <p:ext uri="{BB962C8B-B14F-4D97-AF65-F5344CB8AC3E}">
        <p14:creationId xmlns:p14="http://schemas.microsoft.com/office/powerpoint/2010/main" val="3956383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22</a:t>
            </a:fld>
            <a:endParaRPr lang="en-US" dirty="0"/>
          </a:p>
        </p:txBody>
      </p:sp>
    </p:spTree>
    <p:extLst>
      <p:ext uri="{BB962C8B-B14F-4D97-AF65-F5344CB8AC3E}">
        <p14:creationId xmlns:p14="http://schemas.microsoft.com/office/powerpoint/2010/main" val="1577754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23</a:t>
            </a:fld>
            <a:endParaRPr lang="en-US" dirty="0"/>
          </a:p>
        </p:txBody>
      </p:sp>
    </p:spTree>
    <p:extLst>
      <p:ext uri="{BB962C8B-B14F-4D97-AF65-F5344CB8AC3E}">
        <p14:creationId xmlns:p14="http://schemas.microsoft.com/office/powerpoint/2010/main" val="3757621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24</a:t>
            </a:fld>
            <a:endParaRPr lang="en-US" dirty="0"/>
          </a:p>
        </p:txBody>
      </p:sp>
    </p:spTree>
    <p:extLst>
      <p:ext uri="{BB962C8B-B14F-4D97-AF65-F5344CB8AC3E}">
        <p14:creationId xmlns:p14="http://schemas.microsoft.com/office/powerpoint/2010/main" val="746199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25</a:t>
            </a:fld>
            <a:endParaRPr lang="en-US" dirty="0"/>
          </a:p>
        </p:txBody>
      </p:sp>
    </p:spTree>
    <p:extLst>
      <p:ext uri="{BB962C8B-B14F-4D97-AF65-F5344CB8AC3E}">
        <p14:creationId xmlns:p14="http://schemas.microsoft.com/office/powerpoint/2010/main" val="11154399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26</a:t>
            </a:fld>
            <a:endParaRPr lang="en-US" dirty="0"/>
          </a:p>
        </p:txBody>
      </p:sp>
    </p:spTree>
    <p:extLst>
      <p:ext uri="{BB962C8B-B14F-4D97-AF65-F5344CB8AC3E}">
        <p14:creationId xmlns:p14="http://schemas.microsoft.com/office/powerpoint/2010/main" val="1176826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27</a:t>
            </a:fld>
            <a:endParaRPr lang="en-US" dirty="0"/>
          </a:p>
        </p:txBody>
      </p:sp>
    </p:spTree>
    <p:extLst>
      <p:ext uri="{BB962C8B-B14F-4D97-AF65-F5344CB8AC3E}">
        <p14:creationId xmlns:p14="http://schemas.microsoft.com/office/powerpoint/2010/main" val="3838928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28</a:t>
            </a:fld>
            <a:endParaRPr lang="en-US" dirty="0"/>
          </a:p>
        </p:txBody>
      </p:sp>
    </p:spTree>
    <p:extLst>
      <p:ext uri="{BB962C8B-B14F-4D97-AF65-F5344CB8AC3E}">
        <p14:creationId xmlns:p14="http://schemas.microsoft.com/office/powerpoint/2010/main" val="35095079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29</a:t>
            </a:fld>
            <a:endParaRPr lang="en-US" dirty="0"/>
          </a:p>
        </p:txBody>
      </p:sp>
    </p:spTree>
    <p:extLst>
      <p:ext uri="{BB962C8B-B14F-4D97-AF65-F5344CB8AC3E}">
        <p14:creationId xmlns:p14="http://schemas.microsoft.com/office/powerpoint/2010/main" val="247558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a:t>
            </a:fld>
            <a:endParaRPr lang="en-US" dirty="0"/>
          </a:p>
        </p:txBody>
      </p:sp>
    </p:spTree>
    <p:extLst>
      <p:ext uri="{BB962C8B-B14F-4D97-AF65-F5344CB8AC3E}">
        <p14:creationId xmlns:p14="http://schemas.microsoft.com/office/powerpoint/2010/main" val="1950693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30</a:t>
            </a:fld>
            <a:endParaRPr lang="en-US" dirty="0"/>
          </a:p>
        </p:txBody>
      </p:sp>
    </p:spTree>
    <p:extLst>
      <p:ext uri="{BB962C8B-B14F-4D97-AF65-F5344CB8AC3E}">
        <p14:creationId xmlns:p14="http://schemas.microsoft.com/office/powerpoint/2010/main" val="39894967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31</a:t>
            </a:fld>
            <a:endParaRPr lang="en-US" dirty="0"/>
          </a:p>
        </p:txBody>
      </p:sp>
    </p:spTree>
    <p:extLst>
      <p:ext uri="{BB962C8B-B14F-4D97-AF65-F5344CB8AC3E}">
        <p14:creationId xmlns:p14="http://schemas.microsoft.com/office/powerpoint/2010/main" val="3804042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32</a:t>
            </a:fld>
            <a:endParaRPr lang="en-US" dirty="0"/>
          </a:p>
        </p:txBody>
      </p:sp>
    </p:spTree>
    <p:extLst>
      <p:ext uri="{BB962C8B-B14F-4D97-AF65-F5344CB8AC3E}">
        <p14:creationId xmlns:p14="http://schemas.microsoft.com/office/powerpoint/2010/main" val="683660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33</a:t>
            </a:fld>
            <a:endParaRPr lang="en-US" dirty="0"/>
          </a:p>
        </p:txBody>
      </p:sp>
    </p:spTree>
    <p:extLst>
      <p:ext uri="{BB962C8B-B14F-4D97-AF65-F5344CB8AC3E}">
        <p14:creationId xmlns:p14="http://schemas.microsoft.com/office/powerpoint/2010/main" val="3889576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34</a:t>
            </a:fld>
            <a:endParaRPr lang="en-US" dirty="0"/>
          </a:p>
        </p:txBody>
      </p:sp>
    </p:spTree>
    <p:extLst>
      <p:ext uri="{BB962C8B-B14F-4D97-AF65-F5344CB8AC3E}">
        <p14:creationId xmlns:p14="http://schemas.microsoft.com/office/powerpoint/2010/main" val="2181291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35</a:t>
            </a:fld>
            <a:endParaRPr lang="en-US" dirty="0"/>
          </a:p>
        </p:txBody>
      </p:sp>
    </p:spTree>
    <p:extLst>
      <p:ext uri="{BB962C8B-B14F-4D97-AF65-F5344CB8AC3E}">
        <p14:creationId xmlns:p14="http://schemas.microsoft.com/office/powerpoint/2010/main" val="36827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4</a:t>
            </a:fld>
            <a:endParaRPr lang="en-US" dirty="0"/>
          </a:p>
        </p:txBody>
      </p:sp>
    </p:spTree>
    <p:extLst>
      <p:ext uri="{BB962C8B-B14F-4D97-AF65-F5344CB8AC3E}">
        <p14:creationId xmlns:p14="http://schemas.microsoft.com/office/powerpoint/2010/main" val="2886650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5</a:t>
            </a:fld>
            <a:endParaRPr lang="en-US" dirty="0"/>
          </a:p>
        </p:txBody>
      </p:sp>
    </p:spTree>
    <p:extLst>
      <p:ext uri="{BB962C8B-B14F-4D97-AF65-F5344CB8AC3E}">
        <p14:creationId xmlns:p14="http://schemas.microsoft.com/office/powerpoint/2010/main" val="3968822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6</a:t>
            </a:fld>
            <a:endParaRPr lang="en-US" dirty="0"/>
          </a:p>
        </p:txBody>
      </p:sp>
    </p:spTree>
    <p:extLst>
      <p:ext uri="{BB962C8B-B14F-4D97-AF65-F5344CB8AC3E}">
        <p14:creationId xmlns:p14="http://schemas.microsoft.com/office/powerpoint/2010/main" val="1408133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7</a:t>
            </a:fld>
            <a:endParaRPr lang="en-US" dirty="0"/>
          </a:p>
        </p:txBody>
      </p:sp>
    </p:spTree>
    <p:extLst>
      <p:ext uri="{BB962C8B-B14F-4D97-AF65-F5344CB8AC3E}">
        <p14:creationId xmlns:p14="http://schemas.microsoft.com/office/powerpoint/2010/main" val="434632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8</a:t>
            </a:fld>
            <a:endParaRPr lang="en-US" dirty="0"/>
          </a:p>
        </p:txBody>
      </p:sp>
    </p:spTree>
    <p:extLst>
      <p:ext uri="{BB962C8B-B14F-4D97-AF65-F5344CB8AC3E}">
        <p14:creationId xmlns:p14="http://schemas.microsoft.com/office/powerpoint/2010/main" val="1684705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5BAC2-A148-4B44-8953-5CC6971EE82E}" type="slidenum">
              <a:rPr lang="en-US" smtClean="0"/>
              <a:t>9</a:t>
            </a:fld>
            <a:endParaRPr lang="en-US" dirty="0"/>
          </a:p>
        </p:txBody>
      </p:sp>
    </p:spTree>
    <p:extLst>
      <p:ext uri="{BB962C8B-B14F-4D97-AF65-F5344CB8AC3E}">
        <p14:creationId xmlns:p14="http://schemas.microsoft.com/office/powerpoint/2010/main" val="314687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F13D89-6C85-43E7-BE63-888CA6D0909F}"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AC67B-8222-44F6-AF40-FA9A82F99EA7}"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9E1DC2-8C60-4655-A6B3-B2D3FD71CCEC}"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87B56BC-FD22-4B40-A0C4-128097F41111}"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35CC72-E8CD-4CC9-A326-794973E76168}"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53028C1-CFF3-45E1-81E9-E3434B35812C}"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79F85-9FA7-4A20-A242-3A735A77D189}"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89D71-03D2-479F-B7F6-10AC747258C7}"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751D7-C39A-4FC6-98D6-0291D78B1AB3}"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DE9BE-8AEE-4AA6-B58C-B2EBFE0A81D8}" type="datetime1">
              <a:rPr lang="en-US" smtClean="0"/>
              <a:t>1/31/2018</a:t>
            </a:fld>
            <a:endParaRPr lang="en-US" dirty="0"/>
          </a:p>
        </p:txBody>
      </p:sp>
      <p:sp>
        <p:nvSpPr>
          <p:cNvPr id="5" name="Footer Placeholder 4"/>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7A233-F834-4234-A807-19E5EB576487}"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4ECE32-5041-4EA8-A708-0D4968BFC36F}" type="datetime1">
              <a:rPr lang="en-US" smtClean="0"/>
              <a:t>1/31/2018</a:t>
            </a:fld>
            <a:endParaRPr lang="en-US" dirty="0"/>
          </a:p>
        </p:txBody>
      </p:sp>
      <p:sp>
        <p:nvSpPr>
          <p:cNvPr id="8" name="Footer Placeholder 7"/>
          <p:cNvSpPr>
            <a:spLocks noGrp="1"/>
          </p:cNvSpPr>
          <p:nvPr>
            <p:ph type="ftr" sz="quarter" idx="11"/>
          </p:nvPr>
        </p:nvSpPr>
        <p:spPr/>
        <p:txBody>
          <a:bodyPr/>
          <a:lstStyle/>
          <a:p>
            <a:r>
              <a:rPr lang="en-US" dirty="0"/>
              <a:t>ILCSWMA CERA Webinar, January 31, 2018</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CB71C2-C8AF-44B9-AAD4-ECD242891E42}" type="datetime1">
              <a:rPr lang="en-US" smtClean="0"/>
              <a:t>1/31/2018</a:t>
            </a:fld>
            <a:endParaRPr lang="en-US" dirty="0"/>
          </a:p>
        </p:txBody>
      </p:sp>
      <p:sp>
        <p:nvSpPr>
          <p:cNvPr id="4" name="Footer Placeholder 3"/>
          <p:cNvSpPr>
            <a:spLocks noGrp="1"/>
          </p:cNvSpPr>
          <p:nvPr>
            <p:ph type="ftr" sz="quarter" idx="11"/>
          </p:nvPr>
        </p:nvSpPr>
        <p:spPr/>
        <p:txBody>
          <a:bodyPr/>
          <a:lstStyle/>
          <a:p>
            <a:r>
              <a:rPr lang="en-US" dirty="0"/>
              <a:t>ILCSWMA CERA Webinar, January 31, 2018</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9876C-A6DC-4B4E-AD3C-C1F6EC3EAB8C}" type="datetime1">
              <a:rPr lang="en-US" smtClean="0"/>
              <a:t>1/31/2018</a:t>
            </a:fld>
            <a:endParaRPr lang="en-US" dirty="0"/>
          </a:p>
        </p:txBody>
      </p:sp>
      <p:sp>
        <p:nvSpPr>
          <p:cNvPr id="3" name="Footer Placeholder 2"/>
          <p:cNvSpPr>
            <a:spLocks noGrp="1"/>
          </p:cNvSpPr>
          <p:nvPr>
            <p:ph type="ftr" sz="quarter" idx="11"/>
          </p:nvPr>
        </p:nvSpPr>
        <p:spPr/>
        <p:txBody>
          <a:bodyPr/>
          <a:lstStyle/>
          <a:p>
            <a:r>
              <a:rPr lang="en-US" dirty="0"/>
              <a:t>ILCSWMA CERA Webinar, January 31, 2018</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BC2B8-1899-4F5D-879B-A048A5A13484}"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72E5B-F5EF-4D2F-87AF-5BA6BB462721}" type="datetime1">
              <a:rPr lang="en-US" smtClean="0"/>
              <a:t>1/31/2018</a:t>
            </a:fld>
            <a:endParaRPr lang="en-US" dirty="0"/>
          </a:p>
        </p:txBody>
      </p:sp>
      <p:sp>
        <p:nvSpPr>
          <p:cNvPr id="6" name="Footer Placeholder 5"/>
          <p:cNvSpPr>
            <a:spLocks noGrp="1"/>
          </p:cNvSpPr>
          <p:nvPr>
            <p:ph type="ftr" sz="quarter" idx="11"/>
          </p:nvPr>
        </p:nvSpPr>
        <p:spPr/>
        <p:txBody>
          <a:bodyPr/>
          <a:lstStyle/>
          <a:p>
            <a:r>
              <a:rPr lang="en-US" dirty="0"/>
              <a:t>ILCSWMA CERA Webinar, January 31, 2018</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5E86B95-A17C-4E34-8403-7846915080F7}" type="datetime1">
              <a:rPr lang="en-US" smtClean="0"/>
              <a:t>1/31/2018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ILCSWMA CERA Webinar, January 31, 2018</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ilcswma.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pa.illinois.gov/topics/waste-management/electronics-recycling/cera/inde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ames.M.Jennings@illinois.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walcorn@cta.tech"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kspetzing@co.madison.il.us" TargetMode="External"/><Relationship Id="rId7" Type="http://schemas.openxmlformats.org/officeDocument/2006/relationships/hyperlink" Target="mailto:info@ilcswma.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mailto:wwillis@swalco.org" TargetMode="External"/><Relationship Id="rId5" Type="http://schemas.openxmlformats.org/officeDocument/2006/relationships/hyperlink" Target="mailto:padrian@swalco.org" TargetMode="External"/><Relationship Id="rId4" Type="http://schemas.openxmlformats.org/officeDocument/2006/relationships/hyperlink" Target="mailto:chad.braatz@cityofmonmouth.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info@ilcswma.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ilcswm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lcswma.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lcswm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6" name="Picture 5" descr="A close up of a sign&#10;&#10;Description generated with very high confidence">
            <a:extLst>
              <a:ext uri="{FF2B5EF4-FFF2-40B4-BE49-F238E27FC236}">
                <a16:creationId xmlns:a16="http://schemas.microsoft.com/office/drawing/2014/main" xmlns="" id="{8C47A988-8590-4F31-A94A-2E3985097BD7}"/>
              </a:ext>
            </a:extLst>
          </p:cNvPr>
          <p:cNvPicPr>
            <a:picLocks noChangeAspect="1"/>
          </p:cNvPicPr>
          <p:nvPr/>
        </p:nvPicPr>
        <p:blipFill>
          <a:blip r:embed="rId3"/>
          <a:stretch>
            <a:fillRect/>
          </a:stretch>
        </p:blipFill>
        <p:spPr>
          <a:xfrm>
            <a:off x="7931216" y="2057985"/>
            <a:ext cx="3419391" cy="3419391"/>
          </a:xfrm>
          <a:prstGeom prst="rect">
            <a:avLst/>
          </a:prstGeom>
        </p:spPr>
      </p:pic>
      <p:sp>
        <p:nvSpPr>
          <p:cNvPr id="3" name="Content Placeholder 2"/>
          <p:cNvSpPr>
            <a:spLocks noGrp="1"/>
          </p:cNvSpPr>
          <p:nvPr>
            <p:ph idx="1"/>
          </p:nvPr>
        </p:nvSpPr>
        <p:spPr>
          <a:xfrm>
            <a:off x="1514895" y="2057985"/>
            <a:ext cx="5835121" cy="3785860"/>
          </a:xfrm>
        </p:spPr>
        <p:txBody>
          <a:bodyPr>
            <a:normAutofit fontScale="92500" lnSpcReduction="20000"/>
          </a:bodyPr>
          <a:lstStyle/>
          <a:p>
            <a:pPr marL="400050"/>
            <a:r>
              <a:rPr lang="en-US" sz="2000" dirty="0">
                <a:solidFill>
                  <a:schemeClr val="tx1"/>
                </a:solidFill>
              </a:rPr>
              <a:t>Welcome to the Webinar – The Webinar will begin shortly.  </a:t>
            </a:r>
          </a:p>
          <a:p>
            <a:pPr marL="400050"/>
            <a:r>
              <a:rPr lang="en-US" sz="2000" dirty="0">
                <a:solidFill>
                  <a:schemeClr val="tx1"/>
                </a:solidFill>
              </a:rPr>
              <a:t>Your computer or phone will be in listen only mode for the entire program.</a:t>
            </a:r>
          </a:p>
          <a:p>
            <a:pPr marL="400050"/>
            <a:r>
              <a:rPr lang="en-US" sz="2000" dirty="0">
                <a:solidFill>
                  <a:schemeClr val="tx1"/>
                </a:solidFill>
              </a:rPr>
              <a:t>Please feel free to send questions during the program.</a:t>
            </a:r>
          </a:p>
          <a:p>
            <a:pPr marL="400050"/>
            <a:r>
              <a:rPr lang="en-US" sz="2000" dirty="0">
                <a:solidFill>
                  <a:schemeClr val="tx1"/>
                </a:solidFill>
              </a:rPr>
              <a:t>We will do our best to answer questions at the end of the program and will publish a list of questions and answers from the program  on the </a:t>
            </a:r>
            <a:r>
              <a:rPr lang="en-US" sz="2000" dirty="0">
                <a:solidFill>
                  <a:schemeClr val="tx1"/>
                </a:solidFill>
                <a:hlinkClick r:id="rId4"/>
              </a:rPr>
              <a:t>www.ilcswma.org</a:t>
            </a:r>
            <a:r>
              <a:rPr lang="en-US" sz="2000" dirty="0">
                <a:solidFill>
                  <a:schemeClr val="tx1"/>
                </a:solidFill>
              </a:rPr>
              <a:t> web site.</a:t>
            </a:r>
          </a:p>
          <a:p>
            <a:pPr marL="400050"/>
            <a:r>
              <a:rPr lang="en-US" sz="2000" dirty="0">
                <a:solidFill>
                  <a:schemeClr val="tx1"/>
                </a:solidFill>
              </a:rPr>
              <a:t>A link to a recording of this program will be sent to you following its conclusion and will also be available on the ILCSWMA web site. </a:t>
            </a:r>
          </a:p>
          <a:p>
            <a:pPr marL="457200" lvl="1" indent="0">
              <a:buNone/>
            </a:pPr>
            <a:endParaRPr lang="en-US" dirty="0"/>
          </a:p>
        </p:txBody>
      </p:sp>
      <p:sp>
        <p:nvSpPr>
          <p:cNvPr id="4" name="Footer Placeholder 3">
            <a:extLst>
              <a:ext uri="{FF2B5EF4-FFF2-40B4-BE49-F238E27FC236}">
                <a16:creationId xmlns:a16="http://schemas.microsoft.com/office/drawing/2014/main" xmlns="" id="{4C151F7C-F3E8-4D51-95D2-B513BD0EC2C6}"/>
              </a:ext>
            </a:extLst>
          </p:cNvPr>
          <p:cNvSpPr>
            <a:spLocks noGrp="1"/>
          </p:cNvSpPr>
          <p:nvPr>
            <p:ph type="ftr" sz="quarter" idx="11"/>
          </p:nvPr>
        </p:nvSpPr>
        <p:spPr>
          <a:xfrm>
            <a:off x="3984875" y="6210182"/>
            <a:ext cx="7619999" cy="365125"/>
          </a:xfrm>
        </p:spPr>
        <p:txBody>
          <a:bodyPr>
            <a:normAutofit/>
          </a:bodyPr>
          <a:lstStyle/>
          <a:p>
            <a:pPr algn="r">
              <a:spcAft>
                <a:spcPts val="600"/>
              </a:spcAft>
            </a:pPr>
            <a:r>
              <a:rPr lang="en-US" dirty="0"/>
              <a:t>ILCSWMA CERA Webinar, January 31, 2018</a:t>
            </a:r>
          </a:p>
        </p:txBody>
      </p:sp>
      <p:sp>
        <p:nvSpPr>
          <p:cNvPr id="7" name="Title 6">
            <a:extLst>
              <a:ext uri="{FF2B5EF4-FFF2-40B4-BE49-F238E27FC236}">
                <a16:creationId xmlns:a16="http://schemas.microsoft.com/office/drawing/2014/main" xmlns="" id="{58B54F9A-AFB9-4321-AA00-F0FF9EC6060C}"/>
              </a:ext>
            </a:extLst>
          </p:cNvPr>
          <p:cNvSpPr>
            <a:spLocks noGrp="1"/>
          </p:cNvSpPr>
          <p:nvPr>
            <p:ph type="title"/>
          </p:nvPr>
        </p:nvSpPr>
        <p:spPr>
          <a:xfrm>
            <a:off x="1640156" y="593927"/>
            <a:ext cx="9964718" cy="1280890"/>
          </a:xfrm>
        </p:spPr>
        <p:txBody>
          <a:bodyPr>
            <a:normAutofit/>
          </a:bodyPr>
          <a:lstStyle/>
          <a:p>
            <a:r>
              <a:rPr lang="en-US" dirty="0">
                <a:solidFill>
                  <a:schemeClr val="tx1"/>
                </a:solidFill>
              </a:rPr>
              <a:t>How Illinois Counties Can Opt-In To The New Consumer Electronics Recycling Act</a:t>
            </a:r>
            <a:endParaRPr lang="en-US" dirty="0"/>
          </a:p>
        </p:txBody>
      </p:sp>
    </p:spTree>
    <p:extLst>
      <p:ext uri="{BB962C8B-B14F-4D97-AF65-F5344CB8AC3E}">
        <p14:creationId xmlns:p14="http://schemas.microsoft.com/office/powerpoint/2010/main" val="354850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056" y="644721"/>
            <a:ext cx="8911687" cy="746622"/>
          </a:xfrm>
        </p:spPr>
        <p:txBody>
          <a:bodyPr/>
          <a:lstStyle/>
          <a:p>
            <a:r>
              <a:rPr lang="en-US" dirty="0"/>
              <a:t>Overview of CERA – Key Dates</a:t>
            </a:r>
          </a:p>
        </p:txBody>
      </p:sp>
      <p:sp>
        <p:nvSpPr>
          <p:cNvPr id="3" name="Content Placeholder 2"/>
          <p:cNvSpPr>
            <a:spLocks noGrp="1"/>
          </p:cNvSpPr>
          <p:nvPr>
            <p:ph idx="1"/>
          </p:nvPr>
        </p:nvSpPr>
        <p:spPr>
          <a:xfrm>
            <a:off x="1610008" y="1438656"/>
            <a:ext cx="9894604" cy="4401312"/>
          </a:xfrm>
        </p:spPr>
        <p:txBody>
          <a:bodyPr>
            <a:normAutofit/>
          </a:bodyPr>
          <a:lstStyle/>
          <a:p>
            <a:pPr marL="0" lvl="1" indent="0">
              <a:buNone/>
            </a:pPr>
            <a:endParaRPr lang="en-US" sz="2400" dirty="0"/>
          </a:p>
          <a:p>
            <a:endParaRPr lang="en-US" sz="2800" dirty="0"/>
          </a:p>
          <a:p>
            <a:pPr marL="457200" lvl="1" indent="0">
              <a:buNone/>
            </a:pPr>
            <a:endParaRPr lang="en-US" sz="2400" dirty="0"/>
          </a:p>
        </p:txBody>
      </p:sp>
      <p:sp>
        <p:nvSpPr>
          <p:cNvPr id="4" name="Footer Placeholder 3">
            <a:extLst>
              <a:ext uri="{FF2B5EF4-FFF2-40B4-BE49-F238E27FC236}">
                <a16:creationId xmlns:a16="http://schemas.microsoft.com/office/drawing/2014/main" xmlns="" id="{C092B47C-04F2-4B5D-9DD5-1AE9B694E2A6}"/>
              </a:ext>
            </a:extLst>
          </p:cNvPr>
          <p:cNvSpPr>
            <a:spLocks noGrp="1"/>
          </p:cNvSpPr>
          <p:nvPr>
            <p:ph type="ftr" sz="quarter" idx="11"/>
          </p:nvPr>
        </p:nvSpPr>
        <p:spPr>
          <a:xfrm>
            <a:off x="3884613" y="6196067"/>
            <a:ext cx="7619999" cy="365125"/>
          </a:xfrm>
        </p:spPr>
        <p:txBody>
          <a:bodyPr/>
          <a:lstStyle/>
          <a:p>
            <a:pPr algn="r"/>
            <a:r>
              <a:rPr lang="en-US" dirty="0"/>
              <a:t>ILCSWMA CERA Webinar, January 31, 2018</a:t>
            </a:r>
          </a:p>
        </p:txBody>
      </p:sp>
      <p:pic>
        <p:nvPicPr>
          <p:cNvPr id="6" name="Picture 5">
            <a:extLst>
              <a:ext uri="{FF2B5EF4-FFF2-40B4-BE49-F238E27FC236}">
                <a16:creationId xmlns:a16="http://schemas.microsoft.com/office/drawing/2014/main" xmlns="" id="{57431A61-604B-4001-83F7-F5EE94BD0E4F}"/>
              </a:ext>
            </a:extLst>
          </p:cNvPr>
          <p:cNvPicPr>
            <a:picLocks noChangeAspect="1"/>
          </p:cNvPicPr>
          <p:nvPr/>
        </p:nvPicPr>
        <p:blipFill>
          <a:blip r:embed="rId3"/>
          <a:stretch>
            <a:fillRect/>
          </a:stretch>
        </p:blipFill>
        <p:spPr>
          <a:xfrm>
            <a:off x="1645257" y="1379151"/>
            <a:ext cx="9955631" cy="4590686"/>
          </a:xfrm>
          <a:prstGeom prst="rect">
            <a:avLst/>
          </a:prstGeom>
        </p:spPr>
      </p:pic>
    </p:spTree>
    <p:extLst>
      <p:ext uri="{BB962C8B-B14F-4D97-AF65-F5344CB8AC3E}">
        <p14:creationId xmlns:p14="http://schemas.microsoft.com/office/powerpoint/2010/main" val="145178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056" y="644721"/>
            <a:ext cx="8911687" cy="746622"/>
          </a:xfrm>
        </p:spPr>
        <p:txBody>
          <a:bodyPr/>
          <a:lstStyle/>
          <a:p>
            <a:r>
              <a:rPr lang="en-US" dirty="0"/>
              <a:t>Overview of CERA – Key Dates</a:t>
            </a:r>
          </a:p>
        </p:txBody>
      </p:sp>
      <p:sp>
        <p:nvSpPr>
          <p:cNvPr id="3" name="Content Placeholder 2"/>
          <p:cNvSpPr>
            <a:spLocks noGrp="1"/>
          </p:cNvSpPr>
          <p:nvPr>
            <p:ph idx="1"/>
          </p:nvPr>
        </p:nvSpPr>
        <p:spPr>
          <a:xfrm>
            <a:off x="1610008" y="1438656"/>
            <a:ext cx="9894604" cy="4401312"/>
          </a:xfrm>
        </p:spPr>
        <p:txBody>
          <a:bodyPr>
            <a:normAutofit/>
          </a:bodyPr>
          <a:lstStyle/>
          <a:p>
            <a:pPr marL="0" lvl="1" indent="0">
              <a:buNone/>
            </a:pPr>
            <a:endParaRPr lang="en-US" sz="2400" dirty="0"/>
          </a:p>
          <a:p>
            <a:endParaRPr lang="en-US" sz="2800" dirty="0"/>
          </a:p>
          <a:p>
            <a:pPr marL="457200" lvl="1" indent="0">
              <a:buNone/>
            </a:pPr>
            <a:endParaRPr lang="en-US" sz="2400" dirty="0"/>
          </a:p>
        </p:txBody>
      </p:sp>
      <p:sp>
        <p:nvSpPr>
          <p:cNvPr id="4" name="Footer Placeholder 3">
            <a:extLst>
              <a:ext uri="{FF2B5EF4-FFF2-40B4-BE49-F238E27FC236}">
                <a16:creationId xmlns:a16="http://schemas.microsoft.com/office/drawing/2014/main" xmlns="" id="{C092B47C-04F2-4B5D-9DD5-1AE9B694E2A6}"/>
              </a:ext>
            </a:extLst>
          </p:cNvPr>
          <p:cNvSpPr>
            <a:spLocks noGrp="1"/>
          </p:cNvSpPr>
          <p:nvPr>
            <p:ph type="ftr" sz="quarter" idx="11"/>
          </p:nvPr>
        </p:nvSpPr>
        <p:spPr>
          <a:xfrm>
            <a:off x="3884613" y="6196067"/>
            <a:ext cx="7619999" cy="365125"/>
          </a:xfrm>
        </p:spPr>
        <p:txBody>
          <a:bodyPr/>
          <a:lstStyle/>
          <a:p>
            <a:pPr algn="r"/>
            <a:r>
              <a:rPr lang="en-US" dirty="0"/>
              <a:t>ILCSWMA CERA Webinar, January 31, 2018</a:t>
            </a:r>
          </a:p>
        </p:txBody>
      </p:sp>
      <p:pic>
        <p:nvPicPr>
          <p:cNvPr id="7" name="Picture 6">
            <a:extLst>
              <a:ext uri="{FF2B5EF4-FFF2-40B4-BE49-F238E27FC236}">
                <a16:creationId xmlns:a16="http://schemas.microsoft.com/office/drawing/2014/main" xmlns="" id="{1B387198-D751-4C1B-9C18-B36DA0759A98}"/>
              </a:ext>
            </a:extLst>
          </p:cNvPr>
          <p:cNvPicPr>
            <a:picLocks noChangeAspect="1"/>
          </p:cNvPicPr>
          <p:nvPr/>
        </p:nvPicPr>
        <p:blipFill>
          <a:blip r:embed="rId3"/>
          <a:stretch>
            <a:fillRect/>
          </a:stretch>
        </p:blipFill>
        <p:spPr>
          <a:xfrm>
            <a:off x="1610008" y="1558066"/>
            <a:ext cx="10095403" cy="4304149"/>
          </a:xfrm>
          <a:prstGeom prst="rect">
            <a:avLst/>
          </a:prstGeom>
        </p:spPr>
      </p:pic>
    </p:spTree>
    <p:extLst>
      <p:ext uri="{BB962C8B-B14F-4D97-AF65-F5344CB8AC3E}">
        <p14:creationId xmlns:p14="http://schemas.microsoft.com/office/powerpoint/2010/main" val="237992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069" y="611918"/>
            <a:ext cx="10152222" cy="680434"/>
          </a:xfrm>
        </p:spPr>
        <p:txBody>
          <a:bodyPr>
            <a:normAutofit fontScale="90000"/>
          </a:bodyPr>
          <a:lstStyle/>
          <a:p>
            <a:r>
              <a:rPr lang="en-US" dirty="0"/>
              <a:t> </a:t>
            </a:r>
            <a:r>
              <a:rPr lang="en-US" sz="4000" dirty="0"/>
              <a:t>Role and Responsibilities - Manufacturers</a:t>
            </a:r>
          </a:p>
        </p:txBody>
      </p:sp>
      <p:sp>
        <p:nvSpPr>
          <p:cNvPr id="3" name="Content Placeholder 2"/>
          <p:cNvSpPr>
            <a:spLocks noGrp="1"/>
          </p:cNvSpPr>
          <p:nvPr>
            <p:ph idx="1"/>
          </p:nvPr>
        </p:nvSpPr>
        <p:spPr>
          <a:xfrm>
            <a:off x="1618026" y="1421186"/>
            <a:ext cx="9834308" cy="4755522"/>
          </a:xfrm>
        </p:spPr>
        <p:txBody>
          <a:bodyPr>
            <a:noAutofit/>
          </a:bodyPr>
          <a:lstStyle/>
          <a:p>
            <a:r>
              <a:rPr lang="en-US" sz="2400" dirty="0">
                <a:solidFill>
                  <a:schemeClr val="tx1"/>
                </a:solidFill>
              </a:rPr>
              <a:t>Register annually with IEPA and either join the clearinghouse or run unilateral statewide program</a:t>
            </a:r>
          </a:p>
          <a:p>
            <a:pPr lvl="1">
              <a:buFont typeface="Wingdings" panose="05000000000000000000" pitchFamily="2" charset="2"/>
              <a:buChar char="§"/>
            </a:pPr>
            <a:r>
              <a:rPr lang="en-US" sz="2200" dirty="0">
                <a:solidFill>
                  <a:schemeClr val="tx1"/>
                </a:solidFill>
              </a:rPr>
              <a:t>Administer clearinghouse</a:t>
            </a:r>
          </a:p>
          <a:p>
            <a:r>
              <a:rPr lang="en-US" sz="2400" dirty="0">
                <a:solidFill>
                  <a:schemeClr val="tx1"/>
                </a:solidFill>
              </a:rPr>
              <a:t>Develop statewide plan based on counties opting in, and implement convenience standard</a:t>
            </a:r>
          </a:p>
          <a:p>
            <a:r>
              <a:rPr lang="en-US" sz="2400" dirty="0">
                <a:solidFill>
                  <a:schemeClr val="tx1"/>
                </a:solidFill>
              </a:rPr>
              <a:t>Assume financial responsibility for implementing e-waste program, including costs for packaging materials, bulk transportation and recycling</a:t>
            </a:r>
          </a:p>
          <a:p>
            <a:r>
              <a:rPr lang="en-US" sz="2400" dirty="0">
                <a:solidFill>
                  <a:schemeClr val="tx1"/>
                </a:solidFill>
              </a:rPr>
              <a:t>Audit collection sites</a:t>
            </a:r>
          </a:p>
          <a:p>
            <a:r>
              <a:rPr lang="en-US" sz="2400" dirty="0">
                <a:solidFill>
                  <a:schemeClr val="tx1"/>
                </a:solidFill>
              </a:rPr>
              <a:t>Submit annual report on program year collection data</a:t>
            </a:r>
          </a:p>
        </p:txBody>
      </p:sp>
      <p:sp>
        <p:nvSpPr>
          <p:cNvPr id="4" name="Footer Placeholder 3">
            <a:extLst>
              <a:ext uri="{FF2B5EF4-FFF2-40B4-BE49-F238E27FC236}">
                <a16:creationId xmlns:a16="http://schemas.microsoft.com/office/drawing/2014/main" xmlns="" id="{8D579F3F-9B2C-4EA0-BB96-6DAF19A01866}"/>
              </a:ext>
            </a:extLst>
          </p:cNvPr>
          <p:cNvSpPr>
            <a:spLocks noGrp="1"/>
          </p:cNvSpPr>
          <p:nvPr>
            <p:ph type="ftr" sz="quarter" idx="11"/>
          </p:nvPr>
        </p:nvSpPr>
        <p:spPr>
          <a:xfrm>
            <a:off x="3991292" y="6176708"/>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731863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069" y="611918"/>
            <a:ext cx="8911687" cy="680434"/>
          </a:xfrm>
        </p:spPr>
        <p:txBody>
          <a:bodyPr/>
          <a:lstStyle/>
          <a:p>
            <a:r>
              <a:rPr lang="en-US" dirty="0"/>
              <a:t> Role and Responsibilities – Illinois EPA</a:t>
            </a:r>
          </a:p>
        </p:txBody>
      </p:sp>
      <p:sp>
        <p:nvSpPr>
          <p:cNvPr id="3" name="Content Placeholder 2"/>
          <p:cNvSpPr>
            <a:spLocks noGrp="1"/>
          </p:cNvSpPr>
          <p:nvPr>
            <p:ph idx="1"/>
          </p:nvPr>
        </p:nvSpPr>
        <p:spPr>
          <a:xfrm>
            <a:off x="1609344" y="1453984"/>
            <a:ext cx="9834308" cy="4755522"/>
          </a:xfrm>
        </p:spPr>
        <p:txBody>
          <a:bodyPr>
            <a:noAutofit/>
          </a:bodyPr>
          <a:lstStyle/>
          <a:p>
            <a:r>
              <a:rPr lang="en-US" sz="2400" dirty="0">
                <a:solidFill>
                  <a:schemeClr val="tx1"/>
                </a:solidFill>
              </a:rPr>
              <a:t>Overall enforcement of the law’s provisions</a:t>
            </a:r>
            <a:endParaRPr lang="en-US" sz="2200" dirty="0">
              <a:solidFill>
                <a:schemeClr val="tx1"/>
              </a:solidFill>
            </a:endParaRPr>
          </a:p>
          <a:p>
            <a:r>
              <a:rPr lang="en-US" sz="2400" dirty="0">
                <a:solidFill>
                  <a:schemeClr val="tx1"/>
                </a:solidFill>
              </a:rPr>
              <a:t>Administer registration of manufacturers, recyclers and collectors</a:t>
            </a:r>
          </a:p>
          <a:p>
            <a:r>
              <a:rPr lang="en-US" sz="2400" dirty="0">
                <a:solidFill>
                  <a:schemeClr val="tx1"/>
                </a:solidFill>
              </a:rPr>
              <a:t>Annually review and approve/disapprove e-waste program plan submitted by manufacturers</a:t>
            </a:r>
          </a:p>
          <a:p>
            <a:r>
              <a:rPr lang="en-US" sz="2400" dirty="0">
                <a:solidFill>
                  <a:schemeClr val="tx1"/>
                </a:solidFill>
              </a:rPr>
              <a:t>Post instructions on how to opt into program on website, instructions developed by manufacturers</a:t>
            </a:r>
          </a:p>
          <a:p>
            <a:r>
              <a:rPr lang="en-US" sz="2400" dirty="0">
                <a:solidFill>
                  <a:schemeClr val="tx1"/>
                </a:solidFill>
              </a:rPr>
              <a:t>Collect, collate and track annual program data</a:t>
            </a:r>
          </a:p>
          <a:p>
            <a:r>
              <a:rPr lang="en-US" sz="2400" dirty="0">
                <a:solidFill>
                  <a:schemeClr val="tx1"/>
                </a:solidFill>
              </a:rPr>
              <a:t>Assist with calculations on cost allocation for clearinghouse</a:t>
            </a:r>
          </a:p>
        </p:txBody>
      </p:sp>
      <p:sp>
        <p:nvSpPr>
          <p:cNvPr id="4" name="Footer Placeholder 3">
            <a:extLst>
              <a:ext uri="{FF2B5EF4-FFF2-40B4-BE49-F238E27FC236}">
                <a16:creationId xmlns:a16="http://schemas.microsoft.com/office/drawing/2014/main" xmlns="" id="{8D579F3F-9B2C-4EA0-BB96-6DAF19A01866}"/>
              </a:ext>
            </a:extLst>
          </p:cNvPr>
          <p:cNvSpPr>
            <a:spLocks noGrp="1"/>
          </p:cNvSpPr>
          <p:nvPr>
            <p:ph type="ftr" sz="quarter" idx="11"/>
          </p:nvPr>
        </p:nvSpPr>
        <p:spPr>
          <a:xfrm>
            <a:off x="3942524" y="6079165"/>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04411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35014"/>
            <a:ext cx="8911687" cy="669529"/>
          </a:xfrm>
        </p:spPr>
        <p:txBody>
          <a:bodyPr/>
          <a:lstStyle/>
          <a:p>
            <a:r>
              <a:rPr lang="en-US" dirty="0"/>
              <a:t>Role and Responsibilities - Recyclers</a:t>
            </a:r>
          </a:p>
        </p:txBody>
      </p:sp>
      <p:sp>
        <p:nvSpPr>
          <p:cNvPr id="3" name="Content Placeholder 2"/>
          <p:cNvSpPr>
            <a:spLocks noGrp="1"/>
          </p:cNvSpPr>
          <p:nvPr>
            <p:ph idx="1"/>
          </p:nvPr>
        </p:nvSpPr>
        <p:spPr>
          <a:xfrm>
            <a:off x="1642013" y="1473948"/>
            <a:ext cx="9939618" cy="4281959"/>
          </a:xfrm>
        </p:spPr>
        <p:txBody>
          <a:bodyPr>
            <a:noAutofit/>
          </a:bodyPr>
          <a:lstStyle/>
          <a:p>
            <a:r>
              <a:rPr lang="en-US" sz="2400" dirty="0">
                <a:solidFill>
                  <a:schemeClr val="tx1"/>
                </a:solidFill>
              </a:rPr>
              <a:t>Provide the key function of recycling the recovered CEDs, will likely continue to have direct contracts with manufacturers that cover costs of transportation and recycling</a:t>
            </a:r>
          </a:p>
          <a:p>
            <a:r>
              <a:rPr lang="en-US" sz="2400" dirty="0">
                <a:solidFill>
                  <a:schemeClr val="tx1"/>
                </a:solidFill>
              </a:rPr>
              <a:t>Register annually with IEPA and certify compliance with 13 provisions in the law (labor law compliance, heath and safety training, insurance, use of proper equipment, etc.)</a:t>
            </a:r>
          </a:p>
          <a:p>
            <a:r>
              <a:rPr lang="en-US" sz="2400" dirty="0">
                <a:solidFill>
                  <a:schemeClr val="tx1"/>
                </a:solidFill>
              </a:rPr>
              <a:t>Provide key collection data used by manufacturers and collectors to comply with annual reporting requirements</a:t>
            </a:r>
          </a:p>
          <a:p>
            <a:r>
              <a:rPr lang="en-US" sz="2400" dirty="0">
                <a:solidFill>
                  <a:schemeClr val="tx1"/>
                </a:solidFill>
              </a:rPr>
              <a:t>Assume key role with collectors to improve best practices at collection sites</a:t>
            </a:r>
          </a:p>
        </p:txBody>
      </p:sp>
      <p:sp>
        <p:nvSpPr>
          <p:cNvPr id="4" name="Footer Placeholder 3">
            <a:extLst>
              <a:ext uri="{FF2B5EF4-FFF2-40B4-BE49-F238E27FC236}">
                <a16:creationId xmlns:a16="http://schemas.microsoft.com/office/drawing/2014/main" xmlns="" id="{0990B582-0B0B-41D4-B366-0E8F85BB6707}"/>
              </a:ext>
            </a:extLst>
          </p:cNvPr>
          <p:cNvSpPr>
            <a:spLocks noGrp="1"/>
          </p:cNvSpPr>
          <p:nvPr>
            <p:ph type="ftr" sz="quarter" idx="11"/>
          </p:nvPr>
        </p:nvSpPr>
        <p:spPr>
          <a:xfrm>
            <a:off x="3961632" y="6224612"/>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01370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99439"/>
            <a:ext cx="8911687" cy="760937"/>
          </a:xfrm>
        </p:spPr>
        <p:txBody>
          <a:bodyPr/>
          <a:lstStyle/>
          <a:p>
            <a:r>
              <a:rPr lang="en-US" dirty="0"/>
              <a:t>Role and Responsibilities - Collectors</a:t>
            </a:r>
          </a:p>
        </p:txBody>
      </p:sp>
      <p:sp>
        <p:nvSpPr>
          <p:cNvPr id="3" name="Content Placeholder 2"/>
          <p:cNvSpPr>
            <a:spLocks noGrp="1"/>
          </p:cNvSpPr>
          <p:nvPr>
            <p:ph idx="1"/>
          </p:nvPr>
        </p:nvSpPr>
        <p:spPr>
          <a:xfrm>
            <a:off x="1640156" y="1360376"/>
            <a:ext cx="9937762" cy="4166365"/>
          </a:xfrm>
        </p:spPr>
        <p:txBody>
          <a:bodyPr>
            <a:noAutofit/>
          </a:bodyPr>
          <a:lstStyle/>
          <a:p>
            <a:r>
              <a:rPr lang="en-US" sz="2400" dirty="0">
                <a:solidFill>
                  <a:schemeClr val="tx1"/>
                </a:solidFill>
              </a:rPr>
              <a:t>Work with county recycling coordinators to provide sites or one day events (can include local government, NGOs, private sector such as haulers or scrap yards, Goodwill, retailers, etc.)</a:t>
            </a:r>
          </a:p>
          <a:p>
            <a:r>
              <a:rPr lang="en-US" sz="2400" dirty="0">
                <a:solidFill>
                  <a:schemeClr val="tx1"/>
                </a:solidFill>
              </a:rPr>
              <a:t>Register annually with IEPA</a:t>
            </a:r>
          </a:p>
          <a:p>
            <a:r>
              <a:rPr lang="en-US" sz="2400" dirty="0">
                <a:solidFill>
                  <a:schemeClr val="tx1"/>
                </a:solidFill>
              </a:rPr>
              <a:t>Provide the sorting and loading of CEDs per the state law or face pro rata transportation charge from recycler</a:t>
            </a:r>
          </a:p>
          <a:p>
            <a:pPr lvl="1">
              <a:buFont typeface="Wingdings" panose="05000000000000000000" pitchFamily="2" charset="2"/>
              <a:buChar char="§"/>
            </a:pPr>
            <a:r>
              <a:rPr lang="en-US" sz="2200" dirty="0">
                <a:solidFill>
                  <a:schemeClr val="tx1"/>
                </a:solidFill>
              </a:rPr>
              <a:t>May charge for monitors and TVs to cover cost of sorting and loading the CEDs</a:t>
            </a:r>
          </a:p>
          <a:p>
            <a:r>
              <a:rPr lang="en-US" sz="2400" dirty="0">
                <a:solidFill>
                  <a:schemeClr val="tx1"/>
                </a:solidFill>
              </a:rPr>
              <a:t>Submit annual report on program year data</a:t>
            </a:r>
            <a:endParaRPr lang="en-US" sz="2200" dirty="0"/>
          </a:p>
        </p:txBody>
      </p:sp>
      <p:sp>
        <p:nvSpPr>
          <p:cNvPr id="4" name="Footer Placeholder 3">
            <a:extLst>
              <a:ext uri="{FF2B5EF4-FFF2-40B4-BE49-F238E27FC236}">
                <a16:creationId xmlns:a16="http://schemas.microsoft.com/office/drawing/2014/main" xmlns="" id="{FAF5CD07-5A5A-4374-BCAE-B3A66B3380A6}"/>
              </a:ext>
            </a:extLst>
          </p:cNvPr>
          <p:cNvSpPr>
            <a:spLocks noGrp="1"/>
          </p:cNvSpPr>
          <p:nvPr>
            <p:ph type="ftr" sz="quarter" idx="11"/>
          </p:nvPr>
        </p:nvSpPr>
        <p:spPr>
          <a:xfrm>
            <a:off x="3957919" y="6287678"/>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23937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25102"/>
            <a:ext cx="9954436" cy="764786"/>
          </a:xfrm>
        </p:spPr>
        <p:txBody>
          <a:bodyPr/>
          <a:lstStyle/>
          <a:p>
            <a:r>
              <a:rPr lang="en-US" dirty="0"/>
              <a:t>Collection Options for Counties to Consider</a:t>
            </a:r>
          </a:p>
        </p:txBody>
      </p:sp>
      <p:sp>
        <p:nvSpPr>
          <p:cNvPr id="3" name="Content Placeholder 2"/>
          <p:cNvSpPr>
            <a:spLocks noGrp="1"/>
          </p:cNvSpPr>
          <p:nvPr>
            <p:ph idx="1"/>
          </p:nvPr>
        </p:nvSpPr>
        <p:spPr>
          <a:xfrm>
            <a:off x="1640156" y="1405128"/>
            <a:ext cx="10212388" cy="4047744"/>
          </a:xfrm>
        </p:spPr>
        <p:txBody>
          <a:bodyPr>
            <a:noAutofit/>
          </a:bodyPr>
          <a:lstStyle/>
          <a:p>
            <a:r>
              <a:rPr lang="en-US" sz="2400" dirty="0">
                <a:solidFill>
                  <a:schemeClr val="tx1"/>
                </a:solidFill>
              </a:rPr>
              <a:t>County/local gov’t site, with county/local gov’t staff sorting and loading trailers</a:t>
            </a:r>
          </a:p>
          <a:p>
            <a:r>
              <a:rPr lang="en-US" sz="2400" dirty="0">
                <a:solidFill>
                  <a:schemeClr val="tx1"/>
                </a:solidFill>
              </a:rPr>
              <a:t>County/local gov’t site, with private vendor contracted to sort and load electronics</a:t>
            </a:r>
          </a:p>
          <a:p>
            <a:r>
              <a:rPr lang="en-US" sz="2400" dirty="0">
                <a:solidFill>
                  <a:schemeClr val="tx1"/>
                </a:solidFill>
              </a:rPr>
              <a:t>Private site (e.g., hauler, scrap yard), with private vendor contracted to sort and load electronics</a:t>
            </a:r>
          </a:p>
          <a:p>
            <a:r>
              <a:rPr lang="en-US" sz="2400" dirty="0">
                <a:solidFill>
                  <a:schemeClr val="tx1"/>
                </a:solidFill>
              </a:rPr>
              <a:t>Curbside collection or hauler provided drop off as part of hauling contract</a:t>
            </a:r>
          </a:p>
          <a:p>
            <a:r>
              <a:rPr lang="en-US" sz="2400" dirty="0">
                <a:solidFill>
                  <a:schemeClr val="tx1"/>
                </a:solidFill>
              </a:rPr>
              <a:t>Name retail location(s) as collection sites (retailer must approve)</a:t>
            </a:r>
          </a:p>
        </p:txBody>
      </p:sp>
      <p:sp>
        <p:nvSpPr>
          <p:cNvPr id="4" name="Footer Placeholder 3">
            <a:extLst>
              <a:ext uri="{FF2B5EF4-FFF2-40B4-BE49-F238E27FC236}">
                <a16:creationId xmlns:a16="http://schemas.microsoft.com/office/drawing/2014/main" xmlns="" id="{20BCE966-61A2-49FD-AACB-1628D0D9CEB1}"/>
              </a:ext>
            </a:extLst>
          </p:cNvPr>
          <p:cNvSpPr>
            <a:spLocks noGrp="1"/>
          </p:cNvSpPr>
          <p:nvPr>
            <p:ph type="ftr" sz="quarter" idx="11"/>
          </p:nvPr>
        </p:nvSpPr>
        <p:spPr>
          <a:xfrm>
            <a:off x="3974593" y="6050335"/>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262158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725" y="640337"/>
            <a:ext cx="9887887" cy="656050"/>
          </a:xfrm>
        </p:spPr>
        <p:txBody>
          <a:bodyPr/>
          <a:lstStyle/>
          <a:p>
            <a:r>
              <a:rPr lang="en-US" dirty="0"/>
              <a:t>Opting Into CERA - Considerations</a:t>
            </a:r>
          </a:p>
        </p:txBody>
      </p:sp>
      <p:sp>
        <p:nvSpPr>
          <p:cNvPr id="3" name="Content Placeholder 2"/>
          <p:cNvSpPr>
            <a:spLocks noGrp="1"/>
          </p:cNvSpPr>
          <p:nvPr>
            <p:ph idx="1"/>
          </p:nvPr>
        </p:nvSpPr>
        <p:spPr>
          <a:xfrm>
            <a:off x="1616725" y="1410801"/>
            <a:ext cx="10043638" cy="3363330"/>
          </a:xfrm>
        </p:spPr>
        <p:txBody>
          <a:bodyPr>
            <a:noAutofit/>
          </a:bodyPr>
          <a:lstStyle/>
          <a:p>
            <a:pPr marL="292100" lvl="2" indent="-292100"/>
            <a:r>
              <a:rPr lang="en-US" sz="2400" dirty="0">
                <a:solidFill>
                  <a:schemeClr val="tx1"/>
                </a:solidFill>
              </a:rPr>
              <a:t>Do you want to be an active partner with the manufactures?</a:t>
            </a:r>
          </a:p>
          <a:p>
            <a:pPr marL="800100" lvl="4" indent="-342900">
              <a:buFont typeface="Wingdings" panose="05000000000000000000" pitchFamily="2" charset="2"/>
              <a:buChar char="§"/>
            </a:pPr>
            <a:r>
              <a:rPr lang="en-US" sz="2200" dirty="0">
                <a:solidFill>
                  <a:schemeClr val="tx1"/>
                </a:solidFill>
              </a:rPr>
              <a:t>It’s an annual decision - if not this year then maybe next</a:t>
            </a:r>
          </a:p>
          <a:p>
            <a:pPr marL="292100" lvl="2" indent="-292100"/>
            <a:r>
              <a:rPr lang="en-US" sz="2400" dirty="0">
                <a:solidFill>
                  <a:schemeClr val="tx1"/>
                </a:solidFill>
              </a:rPr>
              <a:t>Can you team with other entities in your county?</a:t>
            </a:r>
          </a:p>
          <a:p>
            <a:pPr marL="292100" lvl="2" indent="-292100"/>
            <a:r>
              <a:rPr lang="en-US" sz="2400" dirty="0">
                <a:solidFill>
                  <a:schemeClr val="tx1"/>
                </a:solidFill>
              </a:rPr>
              <a:t>Do you want a permeant collection site or one-day collection events? </a:t>
            </a:r>
          </a:p>
          <a:p>
            <a:pPr marL="292100" lvl="2" indent="-292100"/>
            <a:r>
              <a:rPr lang="en-US" sz="2400" dirty="0">
                <a:solidFill>
                  <a:schemeClr val="tx1"/>
                </a:solidFill>
              </a:rPr>
              <a:t>Is this an important service to provide for your residents or can they find other recycling options in your county? </a:t>
            </a:r>
          </a:p>
          <a:p>
            <a:pPr marL="171450" lvl="3" indent="0">
              <a:buNone/>
            </a:pPr>
            <a:endParaRPr lang="en-US" sz="2400" dirty="0">
              <a:solidFill>
                <a:schemeClr val="tx1"/>
              </a:solidFill>
            </a:endParaRPr>
          </a:p>
          <a:p>
            <a:pPr marL="0" indent="0">
              <a:buNone/>
            </a:pPr>
            <a:endParaRPr lang="en-US" sz="2400" dirty="0"/>
          </a:p>
        </p:txBody>
      </p:sp>
      <p:sp>
        <p:nvSpPr>
          <p:cNvPr id="4" name="Footer Placeholder 3">
            <a:extLst>
              <a:ext uri="{FF2B5EF4-FFF2-40B4-BE49-F238E27FC236}">
                <a16:creationId xmlns:a16="http://schemas.microsoft.com/office/drawing/2014/main" xmlns="" id="{3D3C2B12-0016-4E4C-AF62-455D85B6AD4D}"/>
              </a:ext>
            </a:extLst>
          </p:cNvPr>
          <p:cNvSpPr>
            <a:spLocks noGrp="1"/>
          </p:cNvSpPr>
          <p:nvPr>
            <p:ph type="ftr" sz="quarter" idx="11"/>
          </p:nvPr>
        </p:nvSpPr>
        <p:spPr>
          <a:xfrm>
            <a:off x="3974594" y="603510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4223092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Written Notice</a:t>
            </a:r>
          </a:p>
        </p:txBody>
      </p:sp>
      <p:sp>
        <p:nvSpPr>
          <p:cNvPr id="3" name="Content Placeholder 2"/>
          <p:cNvSpPr>
            <a:spLocks noGrp="1"/>
          </p:cNvSpPr>
          <p:nvPr>
            <p:ph idx="1"/>
          </p:nvPr>
        </p:nvSpPr>
        <p:spPr>
          <a:xfrm>
            <a:off x="1343861" y="1372915"/>
            <a:ext cx="10244956" cy="4945455"/>
          </a:xfrm>
        </p:spPr>
        <p:txBody>
          <a:bodyPr>
            <a:noAutofit/>
          </a:bodyPr>
          <a:lstStyle/>
          <a:p>
            <a:pPr marL="346075" lvl="1" indent="-342900"/>
            <a:r>
              <a:rPr lang="en-US" sz="2400" dirty="0">
                <a:solidFill>
                  <a:schemeClr val="tx1"/>
                </a:solidFill>
              </a:rPr>
              <a:t>Must be a written notice of election submitted by March 1, 2018 with the following information:</a:t>
            </a:r>
          </a:p>
          <a:p>
            <a:pPr marL="688975" lvl="3"/>
            <a:r>
              <a:rPr lang="en-US" sz="1800" dirty="0">
                <a:solidFill>
                  <a:schemeClr val="tx1"/>
                </a:solidFill>
              </a:rPr>
              <a:t>Government Agency (County/Regional)</a:t>
            </a:r>
          </a:p>
          <a:p>
            <a:pPr marL="688975" lvl="3"/>
            <a:r>
              <a:rPr lang="en-US" sz="1800" dirty="0">
                <a:solidFill>
                  <a:schemeClr val="tx1"/>
                </a:solidFill>
              </a:rPr>
              <a:t>Name, email address and phone number of County contact</a:t>
            </a:r>
          </a:p>
          <a:p>
            <a:pPr marL="688975" lvl="3"/>
            <a:r>
              <a:rPr lang="en-US" sz="1800" dirty="0">
                <a:solidFill>
                  <a:schemeClr val="tx1"/>
                </a:solidFill>
              </a:rPr>
              <a:t>Proposed collection locations likely to be available</a:t>
            </a:r>
          </a:p>
          <a:p>
            <a:pPr marL="1203325" lvl="4" indent="-285750">
              <a:buFont typeface="Wingdings" panose="05000000000000000000" pitchFamily="2" charset="2"/>
              <a:buChar char="§"/>
            </a:pPr>
            <a:r>
              <a:rPr lang="en-US" sz="1800" dirty="0">
                <a:solidFill>
                  <a:schemeClr val="tx1"/>
                </a:solidFill>
              </a:rPr>
              <a:t>Describe staffing of collection sites (Requirement of county to define)</a:t>
            </a:r>
          </a:p>
          <a:p>
            <a:pPr marL="1203325" lvl="6" indent="-285750">
              <a:buFont typeface="Wingdings" panose="05000000000000000000" pitchFamily="2" charset="2"/>
              <a:buChar char="§"/>
            </a:pPr>
            <a:r>
              <a:rPr lang="en-US" sz="1800" dirty="0">
                <a:solidFill>
                  <a:schemeClr val="tx1"/>
                </a:solidFill>
              </a:rPr>
              <a:t>List preferred collection method or collector</a:t>
            </a:r>
          </a:p>
          <a:p>
            <a:pPr marL="1203325" lvl="4" indent="-285750">
              <a:buFont typeface="Wingdings" panose="05000000000000000000" pitchFamily="2" charset="2"/>
              <a:buChar char="§"/>
            </a:pPr>
            <a:r>
              <a:rPr lang="en-US" sz="1800" dirty="0">
                <a:solidFill>
                  <a:schemeClr val="tx1"/>
                </a:solidFill>
              </a:rPr>
              <a:t>May include list of preferred registered recyclers</a:t>
            </a:r>
          </a:p>
          <a:p>
            <a:pPr marL="1203325" lvl="4" indent="-285750">
              <a:buFont typeface="Wingdings" panose="05000000000000000000" pitchFamily="2" charset="2"/>
              <a:buChar char="§"/>
            </a:pPr>
            <a:r>
              <a:rPr lang="en-US" sz="1800" dirty="0">
                <a:solidFill>
                  <a:schemeClr val="tx1"/>
                </a:solidFill>
              </a:rPr>
              <a:t>If collections occurred in County in 2017 how much was collected and noting any changes that may impact this amount collected.</a:t>
            </a:r>
          </a:p>
          <a:p>
            <a:pPr marL="688975" lvl="3"/>
            <a:r>
              <a:rPr lang="en-US" sz="1800" dirty="0">
                <a:solidFill>
                  <a:schemeClr val="tx1"/>
                </a:solidFill>
              </a:rPr>
              <a:t>Provide assurance that collector(s) will meet standard established in Section 1-45(e) of the Act. </a:t>
            </a:r>
          </a:p>
          <a:p>
            <a:pPr marL="688975" lvl="3"/>
            <a:r>
              <a:rPr lang="en-US" sz="1800" dirty="0">
                <a:solidFill>
                  <a:schemeClr val="tx1"/>
                </a:solidFill>
              </a:rPr>
              <a:t>Notification to Illinois EPA and CTA</a:t>
            </a:r>
          </a:p>
          <a:p>
            <a:pPr marL="0" indent="0">
              <a:buNone/>
            </a:pPr>
            <a:endParaRPr lang="en-US" sz="2400" dirty="0"/>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65404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Written Notice</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pic>
        <p:nvPicPr>
          <p:cNvPr id="10" name="Content Placeholder 9" descr="CERA - Internet Explorer">
            <a:hlinkClick r:id="rId3"/>
            <a:extLst>
              <a:ext uri="{FF2B5EF4-FFF2-40B4-BE49-F238E27FC236}">
                <a16:creationId xmlns:a16="http://schemas.microsoft.com/office/drawing/2014/main" xmlns="" id="{C554FE35-4E45-4837-AABC-F560E2C0A459}"/>
              </a:ext>
            </a:extLst>
          </p:cNvPr>
          <p:cNvPicPr preferRelativeResize="0">
            <a:picLocks noGrp="1"/>
          </p:cNvPicPr>
          <p:nvPr>
            <p:ph idx="1"/>
          </p:nvPr>
        </p:nvPicPr>
        <p:blipFill>
          <a:blip r:embed="rId4"/>
          <a:stretch>
            <a:fillRect/>
          </a:stretch>
        </p:blipFill>
        <p:spPr>
          <a:xfrm>
            <a:off x="1655545" y="1280160"/>
            <a:ext cx="8239226" cy="5038210"/>
          </a:xfrm>
        </p:spPr>
      </p:pic>
    </p:spTree>
    <p:extLst>
      <p:ext uri="{BB962C8B-B14F-4D97-AF65-F5344CB8AC3E}">
        <p14:creationId xmlns:p14="http://schemas.microsoft.com/office/powerpoint/2010/main" val="310022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87124"/>
            <a:ext cx="9864456" cy="1280890"/>
          </a:xfrm>
        </p:spPr>
        <p:txBody>
          <a:bodyPr>
            <a:normAutofit fontScale="90000"/>
          </a:bodyPr>
          <a:lstStyle/>
          <a:p>
            <a:r>
              <a:rPr lang="en-US" sz="4000" dirty="0">
                <a:solidFill>
                  <a:schemeClr val="tx1"/>
                </a:solidFill>
              </a:rPr>
              <a:t>How Illinois Counties Can Opt-In To The New Consumer Electronics Recycling Act</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640156" y="1935392"/>
            <a:ext cx="5992036" cy="2492230"/>
          </a:xfrm>
        </p:spPr>
        <p:txBody>
          <a:bodyPr>
            <a:normAutofit/>
          </a:bodyPr>
          <a:lstStyle/>
          <a:p>
            <a:pPr marL="514350" indent="-457200"/>
            <a:r>
              <a:rPr lang="en-US" sz="2400" dirty="0">
                <a:solidFill>
                  <a:schemeClr val="tx1"/>
                </a:solidFill>
              </a:rPr>
              <a:t>Pete Adrian, ILCSWMA Board Member</a:t>
            </a:r>
          </a:p>
          <a:p>
            <a:pPr marL="514350" indent="-457200"/>
            <a:r>
              <a:rPr lang="en-US" sz="2400" dirty="0">
                <a:solidFill>
                  <a:schemeClr val="tx1"/>
                </a:solidFill>
              </a:rPr>
              <a:t>Walter Willis, Executive Director Solid Waste Agency of Lake County (SWALCO)</a:t>
            </a:r>
          </a:p>
          <a:p>
            <a:pPr marL="457200" lvl="1" indent="0">
              <a:buNone/>
            </a:pPr>
            <a:endParaRPr lang="en-US" sz="2400" dirty="0"/>
          </a:p>
          <a:p>
            <a:pPr marL="457200" lvl="1" indent="0">
              <a:buNone/>
            </a:pPr>
            <a:endParaRPr lang="en-US" sz="2400" dirty="0"/>
          </a:p>
        </p:txBody>
      </p:sp>
      <p:sp>
        <p:nvSpPr>
          <p:cNvPr id="4" name="Footer Placeholder 3">
            <a:extLst>
              <a:ext uri="{FF2B5EF4-FFF2-40B4-BE49-F238E27FC236}">
                <a16:creationId xmlns:a16="http://schemas.microsoft.com/office/drawing/2014/main" xmlns="" id="{4C151F7C-F3E8-4D51-95D2-B513BD0EC2C6}"/>
              </a:ext>
            </a:extLst>
          </p:cNvPr>
          <p:cNvSpPr>
            <a:spLocks noGrp="1"/>
          </p:cNvSpPr>
          <p:nvPr>
            <p:ph type="ftr" sz="quarter" idx="11"/>
          </p:nvPr>
        </p:nvSpPr>
        <p:spPr>
          <a:xfrm>
            <a:off x="3884613" y="623389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706586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Written Notice</a:t>
            </a:r>
          </a:p>
        </p:txBody>
      </p:sp>
      <p:sp>
        <p:nvSpPr>
          <p:cNvPr id="3" name="Content Placeholder 2"/>
          <p:cNvSpPr>
            <a:spLocks noGrp="1"/>
          </p:cNvSpPr>
          <p:nvPr>
            <p:ph idx="1"/>
          </p:nvPr>
        </p:nvSpPr>
        <p:spPr>
          <a:xfrm>
            <a:off x="1655546" y="1372916"/>
            <a:ext cx="9933272" cy="2968078"/>
          </a:xfrm>
        </p:spPr>
        <p:txBody>
          <a:bodyPr>
            <a:noAutofit/>
          </a:bodyPr>
          <a:lstStyle/>
          <a:p>
            <a:pPr marL="346075" lvl="1" indent="-342900"/>
            <a:r>
              <a:rPr lang="en-US" sz="2200" dirty="0">
                <a:solidFill>
                  <a:schemeClr val="tx1"/>
                </a:solidFill>
              </a:rPr>
              <a:t>Please refer to the CERA Notice of Participation template with sample responses that has been provided as an attachment to the right.</a:t>
            </a:r>
          </a:p>
          <a:p>
            <a:pPr marL="346075" lvl="1" indent="-342900"/>
            <a:r>
              <a:rPr lang="en-US" sz="2200" dirty="0">
                <a:solidFill>
                  <a:schemeClr val="tx1"/>
                </a:solidFill>
              </a:rPr>
              <a:t>The CERA Notice of Participation template and sample responses as well as all of todays attachments will also available on the ILCSWMA web site.</a:t>
            </a:r>
          </a:p>
          <a:p>
            <a:pPr marL="346075" lvl="1" indent="-342900"/>
            <a:r>
              <a:rPr lang="en-US" sz="2200" dirty="0">
                <a:solidFill>
                  <a:schemeClr val="tx1"/>
                </a:solidFill>
              </a:rPr>
              <a:t>Unless otherwise directed from the CERA page of the Illinois EPA web site – Written Notice should be submitted to:</a:t>
            </a:r>
          </a:p>
          <a:p>
            <a:pPr marL="3175" lvl="1" indent="0">
              <a:buNone/>
            </a:pPr>
            <a:endParaRPr lang="en-US" sz="2400" dirty="0">
              <a:solidFill>
                <a:schemeClr val="tx1"/>
              </a:solidFill>
            </a:endParaRPr>
          </a:p>
          <a:p>
            <a:pPr marL="3175" lvl="1" indent="0">
              <a:buNone/>
            </a:pPr>
            <a:endParaRPr lang="en-US" sz="2400" dirty="0"/>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
        <p:nvSpPr>
          <p:cNvPr id="5" name="Content Placeholder 2">
            <a:extLst>
              <a:ext uri="{FF2B5EF4-FFF2-40B4-BE49-F238E27FC236}">
                <a16:creationId xmlns:a16="http://schemas.microsoft.com/office/drawing/2014/main" xmlns="" id="{9A30C62B-2A45-434B-B1C4-E075971ADDB4}"/>
              </a:ext>
            </a:extLst>
          </p:cNvPr>
          <p:cNvSpPr txBox="1">
            <a:spLocks/>
          </p:cNvSpPr>
          <p:nvPr/>
        </p:nvSpPr>
        <p:spPr>
          <a:xfrm>
            <a:off x="1334235" y="4595419"/>
            <a:ext cx="5122478" cy="1905513"/>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0"/>
              </a:spcBef>
              <a:buFont typeface="Wingdings 3" charset="2"/>
              <a:buNone/>
            </a:pPr>
            <a:r>
              <a:rPr lang="en-US" sz="2100" dirty="0">
                <a:solidFill>
                  <a:schemeClr val="tx1"/>
                </a:solidFill>
              </a:rPr>
              <a:t>Mr. James Jennings - </a:t>
            </a:r>
            <a:r>
              <a:rPr lang="en-US" sz="2100" dirty="0">
                <a:solidFill>
                  <a:schemeClr val="tx1"/>
                </a:solidFill>
                <a:hlinkClick r:id="rId3"/>
              </a:rPr>
              <a:t>James.M.Jennings@illinois.gov</a:t>
            </a:r>
            <a:endParaRPr lang="en-US" sz="2100" dirty="0">
              <a:solidFill>
                <a:schemeClr val="tx1"/>
              </a:solidFill>
            </a:endParaRPr>
          </a:p>
          <a:p>
            <a:pPr marL="0" indent="0">
              <a:lnSpc>
                <a:spcPct val="120000"/>
              </a:lnSpc>
              <a:spcBef>
                <a:spcPts val="0"/>
              </a:spcBef>
              <a:buFont typeface="Wingdings 3" charset="2"/>
              <a:buNone/>
            </a:pPr>
            <a:r>
              <a:rPr lang="en-US" sz="2100" dirty="0">
                <a:solidFill>
                  <a:schemeClr val="tx1"/>
                </a:solidFill>
              </a:rPr>
              <a:t>Manager, Waste Reduction and Compliance Section</a:t>
            </a:r>
          </a:p>
          <a:p>
            <a:pPr marL="0" indent="0">
              <a:lnSpc>
                <a:spcPct val="120000"/>
              </a:lnSpc>
              <a:spcBef>
                <a:spcPts val="0"/>
              </a:spcBef>
              <a:buFont typeface="Wingdings 3" charset="2"/>
              <a:buNone/>
            </a:pPr>
            <a:r>
              <a:rPr lang="en-US" sz="2100" dirty="0">
                <a:solidFill>
                  <a:schemeClr val="tx1"/>
                </a:solidFill>
              </a:rPr>
              <a:t>Bureau of Land</a:t>
            </a:r>
          </a:p>
          <a:p>
            <a:pPr marL="0" indent="0">
              <a:lnSpc>
                <a:spcPct val="120000"/>
              </a:lnSpc>
              <a:spcBef>
                <a:spcPts val="0"/>
              </a:spcBef>
              <a:buFont typeface="Wingdings 3" charset="2"/>
              <a:buNone/>
            </a:pPr>
            <a:r>
              <a:rPr lang="en-US" sz="2100" dirty="0">
                <a:solidFill>
                  <a:schemeClr val="tx1"/>
                </a:solidFill>
              </a:rPr>
              <a:t>Illinois Environmental Protection Agency</a:t>
            </a:r>
          </a:p>
          <a:p>
            <a:pPr marL="0" indent="0">
              <a:lnSpc>
                <a:spcPct val="120000"/>
              </a:lnSpc>
              <a:spcBef>
                <a:spcPts val="0"/>
              </a:spcBef>
              <a:buNone/>
            </a:pPr>
            <a:r>
              <a:rPr lang="en-US" sz="2100" dirty="0">
                <a:solidFill>
                  <a:schemeClr val="tx1"/>
                </a:solidFill>
              </a:rPr>
              <a:t>1021 North Grand Ave. East</a:t>
            </a:r>
          </a:p>
          <a:p>
            <a:pPr marL="0" indent="0">
              <a:lnSpc>
                <a:spcPct val="120000"/>
              </a:lnSpc>
              <a:spcBef>
                <a:spcPts val="0"/>
              </a:spcBef>
              <a:buNone/>
            </a:pPr>
            <a:r>
              <a:rPr lang="en-US" sz="2100" dirty="0">
                <a:solidFill>
                  <a:schemeClr val="tx1"/>
                </a:solidFill>
              </a:rPr>
              <a:t>Springfield, Illinois 62794</a:t>
            </a:r>
          </a:p>
          <a:p>
            <a:pPr marL="0" indent="0">
              <a:lnSpc>
                <a:spcPct val="120000"/>
              </a:lnSpc>
              <a:spcBef>
                <a:spcPts val="0"/>
              </a:spcBef>
              <a:buFont typeface="Wingdings 3" charset="2"/>
              <a:buNone/>
            </a:pPr>
            <a:r>
              <a:rPr lang="en-US" sz="2100" dirty="0">
                <a:solidFill>
                  <a:schemeClr val="tx1"/>
                </a:solidFill>
              </a:rPr>
              <a:t>(217) 524-1852</a:t>
            </a:r>
          </a:p>
        </p:txBody>
      </p:sp>
      <p:sp>
        <p:nvSpPr>
          <p:cNvPr id="7" name="Content Placeholder 4">
            <a:extLst>
              <a:ext uri="{FF2B5EF4-FFF2-40B4-BE49-F238E27FC236}">
                <a16:creationId xmlns:a16="http://schemas.microsoft.com/office/drawing/2014/main" xmlns="" id="{0164E951-7C83-4DC9-9147-26171ED3679A}"/>
              </a:ext>
            </a:extLst>
          </p:cNvPr>
          <p:cNvSpPr txBox="1">
            <a:spLocks/>
          </p:cNvSpPr>
          <p:nvPr/>
        </p:nvSpPr>
        <p:spPr>
          <a:xfrm>
            <a:off x="6456713" y="4601548"/>
            <a:ext cx="4966636" cy="19055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1500" dirty="0">
                <a:solidFill>
                  <a:schemeClr val="tx1"/>
                </a:solidFill>
              </a:rPr>
              <a:t>Mr. Walter Acorn - </a:t>
            </a:r>
            <a:r>
              <a:rPr lang="en-US" sz="1500" dirty="0">
                <a:solidFill>
                  <a:schemeClr val="tx1"/>
                </a:solidFill>
                <a:hlinkClick r:id="rId4"/>
              </a:rPr>
              <a:t>walcorn@cta.tech</a:t>
            </a:r>
            <a:endParaRPr lang="en-US" sz="1500" dirty="0">
              <a:solidFill>
                <a:schemeClr val="tx1"/>
              </a:solidFill>
            </a:endParaRPr>
          </a:p>
          <a:p>
            <a:pPr marL="0" indent="0">
              <a:spcBef>
                <a:spcPts val="0"/>
              </a:spcBef>
              <a:buFont typeface="Wingdings 3" charset="2"/>
              <a:buNone/>
            </a:pPr>
            <a:r>
              <a:rPr lang="en-US" sz="1500" dirty="0">
                <a:solidFill>
                  <a:schemeClr val="tx1"/>
                </a:solidFill>
              </a:rPr>
              <a:t>Vice President of Environmental Affairs and Industry Sustainability</a:t>
            </a:r>
          </a:p>
          <a:p>
            <a:pPr marL="0" indent="0">
              <a:spcBef>
                <a:spcPts val="0"/>
              </a:spcBef>
              <a:buFont typeface="Wingdings 3" charset="2"/>
              <a:buNone/>
            </a:pPr>
            <a:r>
              <a:rPr lang="en-US" sz="1500" dirty="0">
                <a:solidFill>
                  <a:schemeClr val="tx1"/>
                </a:solidFill>
              </a:rPr>
              <a:t>Consumer Technology Association</a:t>
            </a:r>
          </a:p>
          <a:p>
            <a:pPr marL="0" indent="0">
              <a:spcBef>
                <a:spcPts val="0"/>
              </a:spcBef>
              <a:buNone/>
            </a:pPr>
            <a:r>
              <a:rPr lang="en-US" sz="1500" dirty="0">
                <a:solidFill>
                  <a:schemeClr val="tx1"/>
                </a:solidFill>
              </a:rPr>
              <a:t>1919 S. Eads Street</a:t>
            </a:r>
          </a:p>
          <a:p>
            <a:pPr marL="0" indent="0">
              <a:spcBef>
                <a:spcPts val="0"/>
              </a:spcBef>
              <a:buNone/>
            </a:pPr>
            <a:r>
              <a:rPr lang="en-US" sz="1500" dirty="0">
                <a:solidFill>
                  <a:schemeClr val="tx1"/>
                </a:solidFill>
              </a:rPr>
              <a:t>Arlington, VA 22202 </a:t>
            </a:r>
          </a:p>
          <a:p>
            <a:pPr marL="0" indent="0">
              <a:spcBef>
                <a:spcPts val="0"/>
              </a:spcBef>
              <a:buFont typeface="Wingdings 3" charset="2"/>
              <a:buNone/>
            </a:pPr>
            <a:r>
              <a:rPr lang="en-US" sz="1500" dirty="0">
                <a:solidFill>
                  <a:schemeClr val="tx1"/>
                </a:solidFill>
              </a:rPr>
              <a:t>(703) 907-7765</a:t>
            </a:r>
          </a:p>
        </p:txBody>
      </p:sp>
    </p:spTree>
    <p:extLst>
      <p:ext uri="{BB962C8B-B14F-4D97-AF65-F5344CB8AC3E}">
        <p14:creationId xmlns:p14="http://schemas.microsoft.com/office/powerpoint/2010/main" val="2173454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7"/>
            <a:ext cx="9933272" cy="1212783"/>
          </a:xfrm>
        </p:spPr>
        <p:txBody>
          <a:bodyPr>
            <a:noAutofit/>
          </a:bodyPr>
          <a:lstStyle/>
          <a:p>
            <a:r>
              <a:rPr lang="en-US" dirty="0"/>
              <a:t>Opting into CERA</a:t>
            </a:r>
            <a:br>
              <a:rPr lang="en-US" dirty="0"/>
            </a:br>
            <a:r>
              <a:rPr lang="en-US" dirty="0"/>
              <a:t>Step 1: Program Collection Site Information</a:t>
            </a:r>
          </a:p>
        </p:txBody>
      </p:sp>
      <p:sp>
        <p:nvSpPr>
          <p:cNvPr id="3" name="Content Placeholder 2"/>
          <p:cNvSpPr>
            <a:spLocks noGrp="1"/>
          </p:cNvSpPr>
          <p:nvPr>
            <p:ph idx="1"/>
          </p:nvPr>
        </p:nvSpPr>
        <p:spPr>
          <a:xfrm>
            <a:off x="1655545" y="1959441"/>
            <a:ext cx="10091448" cy="4830567"/>
          </a:xfrm>
        </p:spPr>
        <p:txBody>
          <a:bodyPr>
            <a:noAutofit/>
          </a:bodyPr>
          <a:lstStyle/>
          <a:p>
            <a:pPr marL="346075" lvl="1" indent="-342900"/>
            <a:r>
              <a:rPr lang="en-US" sz="2400" dirty="0">
                <a:solidFill>
                  <a:schemeClr val="tx1"/>
                </a:solidFill>
              </a:rPr>
              <a:t>Explanation of number of collection sites and /or one-day collection events:</a:t>
            </a:r>
          </a:p>
          <a:p>
            <a:pPr marL="746125" lvl="2" indent="-342900">
              <a:buFont typeface="Wingdings" panose="05000000000000000000" pitchFamily="2" charset="2"/>
              <a:buChar char="§"/>
            </a:pPr>
            <a:r>
              <a:rPr lang="en-US" sz="2000" dirty="0">
                <a:solidFill>
                  <a:schemeClr val="tx1"/>
                </a:solidFill>
              </a:rPr>
              <a:t>Explain how many collection sites and/or one-day collection events you plan to have in your jurisdiction, and if you have exact locations, provide them.</a:t>
            </a:r>
          </a:p>
          <a:p>
            <a:pPr marL="746125" lvl="2" indent="-342900">
              <a:buFont typeface="Wingdings" panose="05000000000000000000" pitchFamily="2" charset="2"/>
              <a:buChar char="§"/>
            </a:pPr>
            <a:r>
              <a:rPr lang="en-US" sz="2000" dirty="0">
                <a:solidFill>
                  <a:schemeClr val="tx1"/>
                </a:solidFill>
              </a:rPr>
              <a:t>If you do not have exact locations and dates, provide the level of detail you are able to at that time. Ideally, you will have collection sites identified but providing details on the one-day events will likely be more difficult.</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10458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5" y="1487803"/>
            <a:ext cx="10091448" cy="4830567"/>
          </a:xfrm>
        </p:spPr>
        <p:txBody>
          <a:bodyPr>
            <a:noAutofit/>
          </a:bodyPr>
          <a:lstStyle/>
          <a:p>
            <a:pPr marL="346075" lvl="1" indent="-342900"/>
            <a:r>
              <a:rPr lang="en-US" sz="2400" dirty="0">
                <a:solidFill>
                  <a:schemeClr val="tx1"/>
                </a:solidFill>
              </a:rPr>
              <a:t>Description of collection site and/or one-day collection event operations:</a:t>
            </a:r>
          </a:p>
          <a:p>
            <a:pPr marL="746125" lvl="2" indent="-342900">
              <a:buFont typeface="Wingdings" panose="05000000000000000000" pitchFamily="2" charset="2"/>
              <a:buChar char="§"/>
            </a:pPr>
            <a:r>
              <a:rPr lang="en-US" sz="2000" dirty="0">
                <a:solidFill>
                  <a:schemeClr val="tx1"/>
                </a:solidFill>
              </a:rPr>
              <a:t>Describe who will be overseeing the collection site and/or one-day collection events, and what arrangements, if any, have been made to secure the needed assistance to operate the collection site(s) or one-day event (include any contracts or intergovernmental agreements).</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490677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5" y="1487803"/>
            <a:ext cx="10091448" cy="4830567"/>
          </a:xfrm>
        </p:spPr>
        <p:txBody>
          <a:bodyPr>
            <a:noAutofit/>
          </a:bodyPr>
          <a:lstStyle/>
          <a:p>
            <a:pPr marL="346075" lvl="1" indent="-342900"/>
            <a:r>
              <a:rPr lang="en-US" sz="2400" dirty="0">
                <a:solidFill>
                  <a:schemeClr val="tx1"/>
                </a:solidFill>
              </a:rPr>
              <a:t>Explanation of education:</a:t>
            </a:r>
          </a:p>
          <a:p>
            <a:pPr marL="746125" lvl="2" indent="-342900">
              <a:buFont typeface="Wingdings" panose="05000000000000000000" pitchFamily="2" charset="2"/>
              <a:buChar char="§"/>
            </a:pPr>
            <a:r>
              <a:rPr lang="en-US" sz="2000" dirty="0">
                <a:solidFill>
                  <a:schemeClr val="tx1"/>
                </a:solidFill>
              </a:rPr>
              <a:t>Provide examples of and/or an explanation of how you plan to educate residents about the site and what materials are and are not accepted, including the limit on 7 CEDs per visit.</a:t>
            </a:r>
          </a:p>
          <a:p>
            <a:pPr marL="746125" lvl="2" indent="-342900">
              <a:buFont typeface="Wingdings" panose="05000000000000000000" pitchFamily="2" charset="2"/>
              <a:buChar char="§"/>
            </a:pPr>
            <a:r>
              <a:rPr lang="en-US" sz="2000" dirty="0">
                <a:solidFill>
                  <a:schemeClr val="tx1"/>
                </a:solidFill>
              </a:rPr>
              <a:t>The manufacturers want to be sure these sites take in eligible program weight and your education effort should address this concern.</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687547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5" y="1487803"/>
            <a:ext cx="10091448" cy="4830567"/>
          </a:xfrm>
        </p:spPr>
        <p:txBody>
          <a:bodyPr>
            <a:noAutofit/>
          </a:bodyPr>
          <a:lstStyle/>
          <a:p>
            <a:pPr marL="346075" lvl="1" indent="-342900"/>
            <a:r>
              <a:rPr lang="en-US" sz="2400" dirty="0">
                <a:solidFill>
                  <a:schemeClr val="tx1"/>
                </a:solidFill>
              </a:rPr>
              <a:t>Preferred Recycler(s):</a:t>
            </a:r>
          </a:p>
          <a:p>
            <a:pPr marL="746125" lvl="2" indent="-342900"/>
            <a:r>
              <a:rPr lang="en-US" sz="2000" dirty="0">
                <a:solidFill>
                  <a:schemeClr val="tx1"/>
                </a:solidFill>
              </a:rPr>
              <a:t>Provide a list of the preferred recyclers you would like to work with for your program, be ready to list them in order of priority.</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78633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7" y="1487804"/>
            <a:ext cx="9683014" cy="2679936"/>
          </a:xfrm>
        </p:spPr>
        <p:txBody>
          <a:bodyPr>
            <a:noAutofit/>
          </a:bodyPr>
          <a:lstStyle/>
          <a:p>
            <a:pPr marL="346075" lvl="1" indent="-342900"/>
            <a:r>
              <a:rPr lang="en-US" sz="2400" dirty="0">
                <a:solidFill>
                  <a:schemeClr val="tx1"/>
                </a:solidFill>
              </a:rPr>
              <a:t>Explanation of any deviations from convenience standard guidelines:</a:t>
            </a:r>
          </a:p>
          <a:p>
            <a:pPr marL="746125" lvl="2" indent="-342900"/>
            <a:r>
              <a:rPr lang="en-US" sz="2000" dirty="0">
                <a:solidFill>
                  <a:schemeClr val="tx1"/>
                </a:solidFill>
              </a:rPr>
              <a:t>Explain any deviations you may have from the convenience standard guidelines as far as increasing the number of sites pursuant to Section 1-15(a) of the Act.</a:t>
            </a:r>
          </a:p>
          <a:p>
            <a:pPr marL="746125" lvl="2" indent="-342900"/>
            <a:r>
              <a:rPr lang="en-US" sz="2000" dirty="0">
                <a:solidFill>
                  <a:schemeClr val="tx1"/>
                </a:solidFill>
              </a:rPr>
              <a:t>Provide an explanation on why your program needs more sites than the minimum provided for in the Act.</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561979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5" y="1487804"/>
            <a:ext cx="9933272" cy="2131296"/>
          </a:xfrm>
        </p:spPr>
        <p:txBody>
          <a:bodyPr>
            <a:noAutofit/>
          </a:bodyPr>
          <a:lstStyle/>
          <a:p>
            <a:pPr marL="346075" lvl="1" indent="-342900"/>
            <a:r>
              <a:rPr lang="en-US" sz="2400" dirty="0">
                <a:solidFill>
                  <a:schemeClr val="tx1"/>
                </a:solidFill>
              </a:rPr>
              <a:t>Status of any written agreement with Manufacture’s:</a:t>
            </a:r>
          </a:p>
          <a:p>
            <a:pPr marL="746125" lvl="2" indent="-342900"/>
            <a:r>
              <a:rPr lang="en-US" sz="2000" dirty="0">
                <a:solidFill>
                  <a:schemeClr val="tx1"/>
                </a:solidFill>
              </a:rPr>
              <a:t>Include any agreement you may have entered with the manufacturers pursuant to Section 1-15(b)(1) or (2) of the Act.</a:t>
            </a:r>
          </a:p>
          <a:p>
            <a:pPr marL="746125" lvl="2" indent="-342900"/>
            <a:r>
              <a:rPr lang="en-US" sz="2000" dirty="0">
                <a:solidFill>
                  <a:schemeClr val="tx1"/>
                </a:solidFill>
              </a:rPr>
              <a:t>This pertains to decreasing the number of collection sites you are eligible for or trading in your collection site for up to 4, one-day collection events.</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289625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1 Cont.</a:t>
            </a:r>
          </a:p>
        </p:txBody>
      </p:sp>
      <p:sp>
        <p:nvSpPr>
          <p:cNvPr id="3" name="Content Placeholder 2"/>
          <p:cNvSpPr>
            <a:spLocks noGrp="1"/>
          </p:cNvSpPr>
          <p:nvPr>
            <p:ph idx="1"/>
          </p:nvPr>
        </p:nvSpPr>
        <p:spPr>
          <a:xfrm>
            <a:off x="1655545" y="1487804"/>
            <a:ext cx="9933272" cy="1611532"/>
          </a:xfrm>
        </p:spPr>
        <p:txBody>
          <a:bodyPr>
            <a:noAutofit/>
          </a:bodyPr>
          <a:lstStyle/>
          <a:p>
            <a:pPr marL="346075" lvl="1" indent="-342900"/>
            <a:r>
              <a:rPr lang="en-US" sz="2400" dirty="0">
                <a:solidFill>
                  <a:schemeClr val="tx1"/>
                </a:solidFill>
              </a:rPr>
              <a:t>Proof of agreement with retailer acting as collection site:</a:t>
            </a:r>
          </a:p>
          <a:p>
            <a:pPr marL="746125" lvl="2" indent="-342900"/>
            <a:r>
              <a:rPr lang="en-US" sz="2000" dirty="0">
                <a:solidFill>
                  <a:schemeClr val="tx1"/>
                </a:solidFill>
              </a:rPr>
              <a:t>If you plan to name a retailer as one of your collection sites you must have an agreement with that retailer for it to be recognized by the manufacturers.</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906901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a:t>
            </a:r>
            <a:br>
              <a:rPr lang="en-US" dirty="0"/>
            </a:br>
            <a:r>
              <a:rPr lang="en-US" dirty="0"/>
              <a:t>Step 2: Previous Year Program Data</a:t>
            </a:r>
            <a:br>
              <a:rPr lang="en-US" dirty="0"/>
            </a:br>
            <a:endParaRPr lang="en-US" dirty="0"/>
          </a:p>
        </p:txBody>
      </p:sp>
      <p:sp>
        <p:nvSpPr>
          <p:cNvPr id="3" name="Content Placeholder 2"/>
          <p:cNvSpPr>
            <a:spLocks noGrp="1"/>
          </p:cNvSpPr>
          <p:nvPr>
            <p:ph idx="1"/>
          </p:nvPr>
        </p:nvSpPr>
        <p:spPr>
          <a:xfrm>
            <a:off x="1655545" y="1852929"/>
            <a:ext cx="9933272" cy="2430314"/>
          </a:xfrm>
        </p:spPr>
        <p:txBody>
          <a:bodyPr>
            <a:noAutofit/>
          </a:bodyPr>
          <a:lstStyle/>
          <a:p>
            <a:pPr marL="346075" lvl="1" indent="-342900"/>
            <a:r>
              <a:rPr lang="en-US" sz="2400" dirty="0">
                <a:solidFill>
                  <a:schemeClr val="tx1"/>
                </a:solidFill>
              </a:rPr>
              <a:t>Provide data on previous year collections:</a:t>
            </a:r>
          </a:p>
          <a:p>
            <a:pPr marL="746125" lvl="2" indent="-342900"/>
            <a:r>
              <a:rPr lang="en-US" sz="2000" dirty="0">
                <a:solidFill>
                  <a:schemeClr val="tx1"/>
                </a:solidFill>
              </a:rPr>
              <a:t>Provide data on the electronics collected in your program in 2017. </a:t>
            </a:r>
          </a:p>
          <a:p>
            <a:pPr marL="746125" lvl="2" indent="-342900"/>
            <a:r>
              <a:rPr lang="en-US" sz="2000" dirty="0">
                <a:solidFill>
                  <a:schemeClr val="tx1"/>
                </a:solidFill>
              </a:rPr>
              <a:t>The manufacturers are especially interested in existing collection sites that will also be active in 2019, and this data will give them a good estimate of what they can expect from that site in 2019.</a:t>
            </a:r>
          </a:p>
          <a:p>
            <a:pPr marL="746125" lvl="2" indent="-342900"/>
            <a:r>
              <a:rPr lang="en-US" sz="2000" dirty="0">
                <a:solidFill>
                  <a:schemeClr val="tx1"/>
                </a:solidFill>
              </a:rPr>
              <a:t>Provide any data you have for one-day events as well.</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48438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25642"/>
          </a:xfrm>
        </p:spPr>
        <p:txBody>
          <a:bodyPr>
            <a:noAutofit/>
          </a:bodyPr>
          <a:lstStyle/>
          <a:p>
            <a:r>
              <a:rPr lang="en-US" dirty="0"/>
              <a:t>Opting into CERA – Step 2 Cont.</a:t>
            </a:r>
          </a:p>
        </p:txBody>
      </p:sp>
      <p:sp>
        <p:nvSpPr>
          <p:cNvPr id="3" name="Content Placeholder 2"/>
          <p:cNvSpPr>
            <a:spLocks noGrp="1"/>
          </p:cNvSpPr>
          <p:nvPr>
            <p:ph idx="1"/>
          </p:nvPr>
        </p:nvSpPr>
        <p:spPr>
          <a:xfrm>
            <a:off x="1655545" y="1487803"/>
            <a:ext cx="9933272" cy="2978319"/>
          </a:xfrm>
        </p:spPr>
        <p:txBody>
          <a:bodyPr>
            <a:noAutofit/>
          </a:bodyPr>
          <a:lstStyle/>
          <a:p>
            <a:pPr marL="346075" lvl="1" indent="-342900"/>
            <a:r>
              <a:rPr lang="en-US" sz="2400" dirty="0">
                <a:solidFill>
                  <a:schemeClr val="tx1"/>
                </a:solidFill>
              </a:rPr>
              <a:t>Explain any changes to collection sites that might affect the amount that will be collected for the program year:</a:t>
            </a:r>
          </a:p>
          <a:p>
            <a:pPr marL="746125" lvl="2" indent="-342900"/>
            <a:r>
              <a:rPr lang="en-US" sz="2000" dirty="0">
                <a:solidFill>
                  <a:schemeClr val="tx1"/>
                </a:solidFill>
              </a:rPr>
              <a:t>For existing collection sites that you plan to have active in 2019, note any changes at the collection site or under your program that might affect the amount collected in 2019.</a:t>
            </a:r>
          </a:p>
          <a:p>
            <a:pPr marL="746125" lvl="2" indent="-342900"/>
            <a:r>
              <a:rPr lang="en-US" sz="2000" dirty="0">
                <a:solidFill>
                  <a:schemeClr val="tx1"/>
                </a:solidFill>
              </a:rPr>
              <a:t>For example, many collection sites are seeing a slow decline in weight collected as the CRTs finally start to flush out, any trend data you have should be shared.</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67390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33635"/>
            <a:ext cx="8911687" cy="1280890"/>
          </a:xfrm>
        </p:spPr>
        <p:txBody>
          <a:bodyPr/>
          <a:lstStyle/>
          <a:p>
            <a:r>
              <a:rPr lang="en-US" dirty="0"/>
              <a:t>Todays Agenda</a:t>
            </a:r>
          </a:p>
        </p:txBody>
      </p:sp>
      <p:sp>
        <p:nvSpPr>
          <p:cNvPr id="3" name="Content Placeholder 2"/>
          <p:cNvSpPr>
            <a:spLocks noGrp="1"/>
          </p:cNvSpPr>
          <p:nvPr>
            <p:ph idx="1"/>
          </p:nvPr>
        </p:nvSpPr>
        <p:spPr>
          <a:xfrm>
            <a:off x="1640156" y="1368739"/>
            <a:ext cx="9864456" cy="4120522"/>
          </a:xfrm>
        </p:spPr>
        <p:txBody>
          <a:bodyPr>
            <a:normAutofit/>
          </a:bodyPr>
          <a:lstStyle/>
          <a:p>
            <a:r>
              <a:rPr lang="en-US" sz="2400" dirty="0">
                <a:solidFill>
                  <a:schemeClr val="tx1"/>
                </a:solidFill>
              </a:rPr>
              <a:t>Introduction to the Illinois Counties Solid Waste Management Association (ILCSWMA)</a:t>
            </a:r>
          </a:p>
          <a:p>
            <a:r>
              <a:rPr lang="en-US" sz="2400" dirty="0">
                <a:solidFill>
                  <a:schemeClr val="tx1"/>
                </a:solidFill>
              </a:rPr>
              <a:t>Overview of the Consumer Electronics Recycling Act (CERA)</a:t>
            </a:r>
          </a:p>
          <a:p>
            <a:r>
              <a:rPr lang="en-US" sz="2400" dirty="0">
                <a:solidFill>
                  <a:schemeClr val="tx1"/>
                </a:solidFill>
              </a:rPr>
              <a:t>Key implementation dates under the new law</a:t>
            </a:r>
          </a:p>
          <a:p>
            <a:r>
              <a:rPr lang="en-US" sz="2400" dirty="0">
                <a:solidFill>
                  <a:schemeClr val="tx1"/>
                </a:solidFill>
              </a:rPr>
              <a:t>Collection Options – Notice of Participation template</a:t>
            </a:r>
          </a:p>
          <a:p>
            <a:r>
              <a:rPr lang="en-US" sz="2400" dirty="0">
                <a:solidFill>
                  <a:schemeClr val="tx1"/>
                </a:solidFill>
              </a:rPr>
              <a:t>Opting Into CERA – Filing your Notice of Participation</a:t>
            </a:r>
          </a:p>
          <a:p>
            <a:r>
              <a:rPr lang="en-US" sz="2400" dirty="0">
                <a:solidFill>
                  <a:schemeClr val="tx1"/>
                </a:solidFill>
              </a:rPr>
              <a:t>ILCSWMA continued assistance to counties</a:t>
            </a:r>
          </a:p>
        </p:txBody>
      </p:sp>
      <p:sp>
        <p:nvSpPr>
          <p:cNvPr id="4" name="Footer Placeholder 3">
            <a:extLst>
              <a:ext uri="{FF2B5EF4-FFF2-40B4-BE49-F238E27FC236}">
                <a16:creationId xmlns:a16="http://schemas.microsoft.com/office/drawing/2014/main" xmlns="" id="{4060FBAF-1B1F-4370-956E-4AFF9F6B0313}"/>
              </a:ext>
            </a:extLst>
          </p:cNvPr>
          <p:cNvSpPr>
            <a:spLocks noGrp="1"/>
          </p:cNvSpPr>
          <p:nvPr>
            <p:ph type="ftr" sz="quarter" idx="11"/>
          </p:nvPr>
        </p:nvSpPr>
        <p:spPr>
          <a:xfrm>
            <a:off x="3884613" y="6209855"/>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4250587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7"/>
            <a:ext cx="9933272" cy="1728393"/>
          </a:xfrm>
        </p:spPr>
        <p:txBody>
          <a:bodyPr>
            <a:noAutofit/>
          </a:bodyPr>
          <a:lstStyle/>
          <a:p>
            <a:r>
              <a:rPr lang="en-US" dirty="0"/>
              <a:t>Opting into CERA</a:t>
            </a:r>
            <a:br>
              <a:rPr lang="en-US" dirty="0"/>
            </a:br>
            <a:r>
              <a:rPr lang="en-US" dirty="0"/>
              <a:t>Step 3: Assurance Collection Standards (Section 1-45(e)) Will be Met</a:t>
            </a:r>
          </a:p>
        </p:txBody>
      </p:sp>
      <p:sp>
        <p:nvSpPr>
          <p:cNvPr id="3" name="Content Placeholder 2"/>
          <p:cNvSpPr>
            <a:spLocks noGrp="1"/>
          </p:cNvSpPr>
          <p:nvPr>
            <p:ph idx="1"/>
          </p:nvPr>
        </p:nvSpPr>
        <p:spPr>
          <a:xfrm>
            <a:off x="1655545" y="2382911"/>
            <a:ext cx="9933272" cy="4830567"/>
          </a:xfrm>
        </p:spPr>
        <p:txBody>
          <a:bodyPr>
            <a:noAutofit/>
          </a:bodyPr>
          <a:lstStyle/>
          <a:p>
            <a:pPr marL="346075" lvl="1" indent="-342900"/>
            <a:r>
              <a:rPr lang="en-US" sz="2400" dirty="0">
                <a:solidFill>
                  <a:schemeClr val="tx1"/>
                </a:solidFill>
              </a:rPr>
              <a:t>Will you be accepting electronics that are not CED’s?</a:t>
            </a:r>
          </a:p>
          <a:p>
            <a:pPr marL="746125" lvl="2" indent="-342900"/>
            <a:r>
              <a:rPr lang="en-US" sz="2000" dirty="0">
                <a:solidFill>
                  <a:schemeClr val="tx1"/>
                </a:solidFill>
              </a:rPr>
              <a:t>If you answer no to the question, you do not need to explain any further.</a:t>
            </a:r>
          </a:p>
          <a:p>
            <a:pPr marL="746125" lvl="2" indent="-342900"/>
            <a:r>
              <a:rPr lang="en-US" sz="2000" dirty="0">
                <a:solidFill>
                  <a:schemeClr val="tx1"/>
                </a:solidFill>
              </a:rPr>
              <a:t>If you answer yes to the question, explain how the cost to recycle these items will be covered:</a:t>
            </a:r>
          </a:p>
          <a:p>
            <a:pPr marL="1203325" lvl="3" indent="-342900"/>
            <a:r>
              <a:rPr lang="en-US" sz="1600" dirty="0">
                <a:solidFill>
                  <a:schemeClr val="tx1"/>
                </a:solidFill>
              </a:rPr>
              <a:t>If you decide to accept electronics that are not listed as a CED, you should provide a copy of the contract or agreement you have with the recycler to manage the recycling cost for that material outside of the program (Section 1-45(e)(5)).</a:t>
            </a:r>
          </a:p>
          <a:p>
            <a:pPr marL="1203325" lvl="3" indent="-342900"/>
            <a:r>
              <a:rPr lang="en-US" sz="1600" dirty="0">
                <a:solidFill>
                  <a:schemeClr val="tx1"/>
                </a:solidFill>
              </a:rPr>
              <a:t>The material can still ride along on the same truck, but the recycling costs must be kept separate from the CEDs the manufacturers are paying to have recycled.</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752082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8"/>
            <a:ext cx="9933272" cy="644894"/>
          </a:xfrm>
        </p:spPr>
        <p:txBody>
          <a:bodyPr>
            <a:noAutofit/>
          </a:bodyPr>
          <a:lstStyle/>
          <a:p>
            <a:r>
              <a:rPr lang="en-US" dirty="0"/>
              <a:t>Opting into CERA - Step 3 Cont.</a:t>
            </a:r>
          </a:p>
        </p:txBody>
      </p:sp>
      <p:sp>
        <p:nvSpPr>
          <p:cNvPr id="3" name="Content Placeholder 2"/>
          <p:cNvSpPr>
            <a:spLocks noGrp="1"/>
          </p:cNvSpPr>
          <p:nvPr>
            <p:ph idx="1"/>
          </p:nvPr>
        </p:nvSpPr>
        <p:spPr>
          <a:xfrm>
            <a:off x="1655545" y="1487804"/>
            <a:ext cx="9933272" cy="3363330"/>
          </a:xfrm>
        </p:spPr>
        <p:txBody>
          <a:bodyPr>
            <a:noAutofit/>
          </a:bodyPr>
          <a:lstStyle/>
          <a:p>
            <a:pPr marL="346075" lvl="1" indent="-342900"/>
            <a:r>
              <a:rPr lang="en-US" sz="2400" dirty="0">
                <a:solidFill>
                  <a:schemeClr val="tx1"/>
                </a:solidFill>
              </a:rPr>
              <a:t>Explain site collection, sorting and loading methods as they pertain to Section 1-45(e) of the Act:</a:t>
            </a:r>
          </a:p>
          <a:p>
            <a:pPr marL="746125" lvl="2" indent="-342900"/>
            <a:r>
              <a:rPr lang="en-US" sz="2000" dirty="0">
                <a:solidFill>
                  <a:schemeClr val="tx1"/>
                </a:solidFill>
              </a:rPr>
              <a:t>Provide information on your current program and how effective you have been at sorting and loading per your recycler’s requirements.</a:t>
            </a:r>
          </a:p>
          <a:p>
            <a:pPr marL="746125" lvl="2" indent="-342900"/>
            <a:r>
              <a:rPr lang="en-US" sz="2000" dirty="0">
                <a:solidFill>
                  <a:schemeClr val="tx1"/>
                </a:solidFill>
              </a:rPr>
              <a:t>Provide truck weights to demonstrate you are close to or are meeting the 18,000-pound goal in the Act.</a:t>
            </a:r>
          </a:p>
          <a:p>
            <a:pPr marL="746125" lvl="2" indent="-342900"/>
            <a:r>
              <a:rPr lang="en-US" sz="2000" dirty="0">
                <a:solidFill>
                  <a:schemeClr val="tx1"/>
                </a:solidFill>
              </a:rPr>
              <a:t>Provide examples of the education you use at the site, your website, newsletters, etc. that limit the program to residential CEDs and mention the 7 CED limit (it is 10 currently, but decreases to 7 in 2019).</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368583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54517"/>
            <a:ext cx="9933272" cy="654519"/>
          </a:xfrm>
        </p:spPr>
        <p:txBody>
          <a:bodyPr>
            <a:noAutofit/>
          </a:bodyPr>
          <a:lstStyle/>
          <a:p>
            <a:r>
              <a:rPr lang="en-US" dirty="0"/>
              <a:t>Opting into CERA - Step 3 Cont.</a:t>
            </a:r>
          </a:p>
        </p:txBody>
      </p:sp>
      <p:sp>
        <p:nvSpPr>
          <p:cNvPr id="3" name="Content Placeholder 2"/>
          <p:cNvSpPr>
            <a:spLocks noGrp="1"/>
          </p:cNvSpPr>
          <p:nvPr>
            <p:ph idx="1"/>
          </p:nvPr>
        </p:nvSpPr>
        <p:spPr>
          <a:xfrm>
            <a:off x="1655545" y="1461270"/>
            <a:ext cx="9933272" cy="3935459"/>
          </a:xfrm>
        </p:spPr>
        <p:txBody>
          <a:bodyPr>
            <a:noAutofit/>
          </a:bodyPr>
          <a:lstStyle/>
          <a:p>
            <a:pPr marL="346075" lvl="1" indent="-342900"/>
            <a:r>
              <a:rPr lang="en-US" sz="2400" dirty="0">
                <a:solidFill>
                  <a:schemeClr val="tx1"/>
                </a:solidFill>
              </a:rPr>
              <a:t>Explain the record keeping and tracking practice to be utilized:</a:t>
            </a:r>
          </a:p>
          <a:p>
            <a:pPr marL="746125" lvl="2" indent="-342900"/>
            <a:r>
              <a:rPr lang="en-US" sz="2000" dirty="0">
                <a:solidFill>
                  <a:schemeClr val="tx1"/>
                </a:solidFill>
              </a:rPr>
              <a:t>Describe the current bill of lading/manifest program you have in place with your recycler that ensures that only trailers coming from your sites will be counted as program weight.</a:t>
            </a:r>
          </a:p>
          <a:p>
            <a:pPr marL="746125" lvl="2" indent="-342900"/>
            <a:r>
              <a:rPr lang="en-US" sz="2000" dirty="0">
                <a:solidFill>
                  <a:schemeClr val="tx1"/>
                </a:solidFill>
              </a:rPr>
              <a:t>The manufacturers are still concerned about ghost weight or unauthorized electronics getting into the program, therefore they want government involvement in the sites, so we can play the role of regulator.</a:t>
            </a:r>
          </a:p>
          <a:p>
            <a:pPr marL="746125" lvl="2" indent="-342900"/>
            <a:r>
              <a:rPr lang="en-US" sz="2000" dirty="0">
                <a:solidFill>
                  <a:schemeClr val="tx1"/>
                </a:solidFill>
              </a:rPr>
              <a:t>We must provide them with assurances that the programs will be run in accordance with the law and every effort will be made to ensure that non-eligible electronics will not be accepted.</a:t>
            </a:r>
          </a:p>
        </p:txBody>
      </p:sp>
      <p:sp>
        <p:nvSpPr>
          <p:cNvPr id="4" name="Footer Placeholder 3">
            <a:extLst>
              <a:ext uri="{FF2B5EF4-FFF2-40B4-BE49-F238E27FC236}">
                <a16:creationId xmlns:a16="http://schemas.microsoft.com/office/drawing/2014/main" xmlns="" id="{88504D1A-6966-405D-A6F6-47D18A2742CB}"/>
              </a:ext>
            </a:extLst>
          </p:cNvPr>
          <p:cNvSpPr>
            <a:spLocks noGrp="1"/>
          </p:cNvSpPr>
          <p:nvPr>
            <p:ph type="ftr" sz="quarter" idx="11"/>
          </p:nvPr>
        </p:nvSpPr>
        <p:spPr>
          <a:xfrm>
            <a:off x="3968818" y="631837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960075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726" y="652985"/>
            <a:ext cx="9684326" cy="588673"/>
          </a:xfrm>
        </p:spPr>
        <p:txBody>
          <a:bodyPr>
            <a:noAutofit/>
          </a:bodyPr>
          <a:lstStyle/>
          <a:p>
            <a:r>
              <a:rPr lang="en-US" dirty="0"/>
              <a:t>What’s Next</a:t>
            </a:r>
          </a:p>
        </p:txBody>
      </p:sp>
      <p:sp>
        <p:nvSpPr>
          <p:cNvPr id="3" name="Content Placeholder 2"/>
          <p:cNvSpPr>
            <a:spLocks noGrp="1"/>
          </p:cNvSpPr>
          <p:nvPr>
            <p:ph idx="1"/>
          </p:nvPr>
        </p:nvSpPr>
        <p:spPr>
          <a:xfrm>
            <a:off x="1616726" y="1441383"/>
            <a:ext cx="10091448" cy="3975234"/>
          </a:xfrm>
        </p:spPr>
        <p:txBody>
          <a:bodyPr>
            <a:noAutofit/>
          </a:bodyPr>
          <a:lstStyle/>
          <a:p>
            <a:r>
              <a:rPr lang="en-US" sz="2200" dirty="0"/>
              <a:t>ILCSWMA will host regional meetings in February 2018 to assist counties with opt-in process to the electronics program.</a:t>
            </a:r>
          </a:p>
          <a:p>
            <a:pPr lvl="1">
              <a:buFont typeface="Wingdings" panose="05000000000000000000" pitchFamily="2" charset="2"/>
              <a:buChar char="§"/>
            </a:pPr>
            <a:r>
              <a:rPr lang="en-US" sz="2200" dirty="0"/>
              <a:t>Southern Region – Thursday, February 8, 2018</a:t>
            </a:r>
          </a:p>
          <a:p>
            <a:pPr lvl="1">
              <a:buFont typeface="Wingdings" panose="05000000000000000000" pitchFamily="2" charset="2"/>
              <a:buChar char="§"/>
            </a:pPr>
            <a:r>
              <a:rPr lang="en-US" sz="2200" dirty="0"/>
              <a:t>Northern Region – Wednesday, February 13, 2018</a:t>
            </a:r>
          </a:p>
          <a:p>
            <a:pPr lvl="1">
              <a:buFont typeface="Wingdings" panose="05000000000000000000" pitchFamily="2" charset="2"/>
              <a:buChar char="§"/>
            </a:pPr>
            <a:r>
              <a:rPr lang="en-US" sz="2200" dirty="0"/>
              <a:t>Central Region – Friday, February 23, 2018</a:t>
            </a:r>
          </a:p>
          <a:p>
            <a:r>
              <a:rPr lang="en-US" sz="2200" dirty="0"/>
              <a:t>ILCSWMA will continue to provide counties with examples of permanent sites and one day collection event best practices. </a:t>
            </a:r>
          </a:p>
          <a:p>
            <a:r>
              <a:rPr lang="en-US" sz="2200" dirty="0"/>
              <a:t>ILCSWMA will continue to update members with any new information moving forward with the Consumer Electronics Recycling Act.  </a:t>
            </a:r>
          </a:p>
          <a:p>
            <a:pPr marL="0" indent="0">
              <a:buNone/>
            </a:pPr>
            <a:endParaRPr lang="en-US" sz="2400" dirty="0"/>
          </a:p>
        </p:txBody>
      </p:sp>
      <p:sp>
        <p:nvSpPr>
          <p:cNvPr id="4" name="Footer Placeholder 3">
            <a:extLst>
              <a:ext uri="{FF2B5EF4-FFF2-40B4-BE49-F238E27FC236}">
                <a16:creationId xmlns:a16="http://schemas.microsoft.com/office/drawing/2014/main" xmlns="" id="{DAB824A7-EC91-4649-9402-6A2FE0AA534B}"/>
              </a:ext>
            </a:extLst>
          </p:cNvPr>
          <p:cNvSpPr>
            <a:spLocks noGrp="1"/>
          </p:cNvSpPr>
          <p:nvPr>
            <p:ph type="ftr" sz="quarter" idx="11"/>
          </p:nvPr>
        </p:nvSpPr>
        <p:spPr>
          <a:xfrm>
            <a:off x="3884614" y="6051327"/>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662731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7" y="306333"/>
            <a:ext cx="8911687" cy="1280890"/>
          </a:xfrm>
        </p:spPr>
        <p:txBody>
          <a:bodyPr/>
          <a:lstStyle/>
          <a:p>
            <a:r>
              <a:rPr lang="en-US" dirty="0"/>
              <a:t>Questions and Answers: Contact your ILCSWMA Region Representative</a:t>
            </a:r>
          </a:p>
        </p:txBody>
      </p:sp>
      <p:sp>
        <p:nvSpPr>
          <p:cNvPr id="5" name="Content Placeholder 4">
            <a:extLst>
              <a:ext uri="{FF2B5EF4-FFF2-40B4-BE49-F238E27FC236}">
                <a16:creationId xmlns:a16="http://schemas.microsoft.com/office/drawing/2014/main" xmlns="" id="{83757538-27E8-470C-B452-87E84205A6E2}"/>
              </a:ext>
            </a:extLst>
          </p:cNvPr>
          <p:cNvSpPr>
            <a:spLocks noGrp="1"/>
          </p:cNvSpPr>
          <p:nvPr>
            <p:ph idx="1"/>
          </p:nvPr>
        </p:nvSpPr>
        <p:spPr>
          <a:xfrm>
            <a:off x="1640155" y="1587222"/>
            <a:ext cx="9919785" cy="4548585"/>
          </a:xfrm>
        </p:spPr>
        <p:txBody>
          <a:bodyPr>
            <a:normAutofit fontScale="92500" lnSpcReduction="20000"/>
          </a:bodyPr>
          <a:lstStyle/>
          <a:p>
            <a:r>
              <a:rPr lang="en-US" sz="2200" dirty="0"/>
              <a:t>Southern Rep: Kim Petzing - </a:t>
            </a:r>
            <a:r>
              <a:rPr lang="en-US" sz="2200" dirty="0">
                <a:hlinkClick r:id="rId3"/>
              </a:rPr>
              <a:t>kspetzing@co.madison.il.us</a:t>
            </a:r>
            <a:endParaRPr lang="en-US" sz="2200" dirty="0"/>
          </a:p>
          <a:p>
            <a:pPr marL="346075" indent="0">
              <a:buNone/>
            </a:pPr>
            <a:r>
              <a:rPr lang="en-US" sz="1500" dirty="0"/>
              <a:t>(Counties covered: Alexander, Bond, Calhoun, Clay, Clinton, Crawford, Edwards, Effingham, Fayette, Franklin, Gallatin, Greene, Hamilton, Hardin, Jackson, Jasper, Jefferson, Jersey, Johnson, Lawrence, Macoupin, Madison, Marion, Massac, Monroe, Montgomery, Perry, Pope, Pulaski, Randolph, Richland, Saline, St. Clair, Union, Wabash, Washington, Wayne, White and Williamson)</a:t>
            </a:r>
          </a:p>
          <a:p>
            <a:r>
              <a:rPr lang="en-US" sz="2200" dirty="0"/>
              <a:t>Central Rep: Chad Braatz - </a:t>
            </a:r>
            <a:r>
              <a:rPr lang="en-US" sz="2200" dirty="0">
                <a:hlinkClick r:id="rId4"/>
              </a:rPr>
              <a:t>chad.braatz@cityofmonmouth.com</a:t>
            </a:r>
            <a:endParaRPr lang="en-US" sz="2200" dirty="0"/>
          </a:p>
          <a:p>
            <a:pPr indent="0">
              <a:buNone/>
            </a:pPr>
            <a:r>
              <a:rPr lang="en-US" sz="1700" dirty="0"/>
              <a:t>(Counties covered: Adams, Brown, Cass, Champaign, Christian, Clark, Coles, Cumberland, DeWitt, Douglas, Edgar, Ford, Fulton, Hancock, Henderson, Henry, Iroquois, Knox, Livingston, Logan, Macon, Mason, McDonough, McLean, Menard, Mercer, Morgan, Moultrie, Peoria, Piatt, Pike, Rock Island, Sangamon, Schuyler, Scott, Shelby, Tazewell, Vermilion, Warren and Woodford)</a:t>
            </a:r>
          </a:p>
          <a:p>
            <a:r>
              <a:rPr lang="en-US" sz="2200" dirty="0"/>
              <a:t>Northern Rep: Pete Adrian – </a:t>
            </a:r>
            <a:r>
              <a:rPr lang="en-US" sz="2200" dirty="0">
                <a:hlinkClick r:id="rId5"/>
              </a:rPr>
              <a:t>padrian@swalco.org</a:t>
            </a:r>
            <a:endParaRPr lang="en-US" sz="2200" dirty="0"/>
          </a:p>
          <a:p>
            <a:pPr marL="346075" indent="0">
              <a:buNone/>
            </a:pPr>
            <a:r>
              <a:rPr lang="en-US" sz="1600" dirty="0"/>
              <a:t>(Counties covered: Bureau, Boone, Carroll, Cook, DeKalb, DuPage, Grundy, JoDaviess, Kankakee, Kane, Kendall, Lake, LaSalle, Lee, Marshall, McHenry, Ogle, Putnam, Stark, Stephenson, Whiteside, Will, and Winnebago)</a:t>
            </a:r>
          </a:p>
          <a:p>
            <a:r>
              <a:rPr lang="en-US" sz="2200" dirty="0"/>
              <a:t>Walter Willis – </a:t>
            </a:r>
            <a:r>
              <a:rPr lang="en-US" sz="2200" dirty="0">
                <a:hlinkClick r:id="rId6"/>
              </a:rPr>
              <a:t>wwillis@swalco.org</a:t>
            </a:r>
            <a:endParaRPr lang="en-US" sz="2200" dirty="0"/>
          </a:p>
          <a:p>
            <a:r>
              <a:rPr lang="en-US" sz="2200" dirty="0"/>
              <a:t>Or, send your questions to </a:t>
            </a:r>
            <a:r>
              <a:rPr lang="en-US" sz="2200" u="sng" dirty="0">
                <a:hlinkClick r:id="rId7"/>
              </a:rPr>
              <a:t>info@ilcswma.org</a:t>
            </a:r>
            <a:endParaRPr lang="en-US" sz="2800" dirty="0"/>
          </a:p>
          <a:p>
            <a:pPr marL="0" indent="0">
              <a:buNone/>
            </a:pPr>
            <a:endParaRPr lang="en-US" sz="2800" dirty="0"/>
          </a:p>
        </p:txBody>
      </p:sp>
      <p:sp>
        <p:nvSpPr>
          <p:cNvPr id="3" name="Footer Placeholder 2">
            <a:extLst>
              <a:ext uri="{FF2B5EF4-FFF2-40B4-BE49-F238E27FC236}">
                <a16:creationId xmlns:a16="http://schemas.microsoft.com/office/drawing/2014/main" xmlns="" id="{509FA9A9-65CD-4F38-99AA-D63F23F59D38}"/>
              </a:ext>
            </a:extLst>
          </p:cNvPr>
          <p:cNvSpPr>
            <a:spLocks noGrp="1"/>
          </p:cNvSpPr>
          <p:nvPr>
            <p:ph type="ftr" sz="quarter" idx="11"/>
          </p:nvPr>
        </p:nvSpPr>
        <p:spPr>
          <a:xfrm>
            <a:off x="3939941" y="6289812"/>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146665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45" y="623565"/>
            <a:ext cx="8911687" cy="646425"/>
          </a:xfrm>
        </p:spPr>
        <p:txBody>
          <a:bodyPr/>
          <a:lstStyle/>
          <a:p>
            <a:r>
              <a:rPr lang="en-US" dirty="0"/>
              <a:t>Questions and Answers: Continued</a:t>
            </a:r>
          </a:p>
        </p:txBody>
      </p:sp>
      <p:sp>
        <p:nvSpPr>
          <p:cNvPr id="5" name="Content Placeholder 4">
            <a:extLst>
              <a:ext uri="{FF2B5EF4-FFF2-40B4-BE49-F238E27FC236}">
                <a16:creationId xmlns:a16="http://schemas.microsoft.com/office/drawing/2014/main" xmlns="" id="{83757538-27E8-470C-B452-87E84205A6E2}"/>
              </a:ext>
            </a:extLst>
          </p:cNvPr>
          <p:cNvSpPr>
            <a:spLocks noGrp="1"/>
          </p:cNvSpPr>
          <p:nvPr>
            <p:ph idx="1"/>
          </p:nvPr>
        </p:nvSpPr>
        <p:spPr>
          <a:xfrm>
            <a:off x="1655545" y="1424539"/>
            <a:ext cx="9849067" cy="3801979"/>
          </a:xfrm>
        </p:spPr>
        <p:txBody>
          <a:bodyPr>
            <a:normAutofit fontScale="85000" lnSpcReduction="20000"/>
          </a:bodyPr>
          <a:lstStyle/>
          <a:p>
            <a:r>
              <a:rPr lang="en-US" sz="2400" dirty="0">
                <a:solidFill>
                  <a:schemeClr val="tx1"/>
                </a:solidFill>
              </a:rPr>
              <a:t>Please fill out the brief survey that will pop up after we sign off today.</a:t>
            </a:r>
          </a:p>
          <a:p>
            <a:r>
              <a:rPr lang="en-US" sz="2400" dirty="0">
                <a:solidFill>
                  <a:schemeClr val="tx1"/>
                </a:solidFill>
              </a:rPr>
              <a:t>Dialogue on this topic will continue at our reginal meetings in February, so please join us.</a:t>
            </a:r>
          </a:p>
          <a:p>
            <a:r>
              <a:rPr lang="en-US" sz="2400" dirty="0">
                <a:solidFill>
                  <a:schemeClr val="tx1"/>
                </a:solidFill>
              </a:rPr>
              <a:t>In the meantime pleas free to send questions to ILCSWMA via our regional representatives or at </a:t>
            </a:r>
            <a:r>
              <a:rPr lang="en-US" sz="2400" dirty="0">
                <a:solidFill>
                  <a:schemeClr val="tx1"/>
                </a:solidFill>
                <a:hlinkClick r:id="rId3"/>
              </a:rPr>
              <a:t>info@ilcswma.org</a:t>
            </a:r>
            <a:r>
              <a:rPr lang="en-US" sz="2400" dirty="0">
                <a:solidFill>
                  <a:schemeClr val="tx1"/>
                </a:solidFill>
              </a:rPr>
              <a:t> </a:t>
            </a:r>
          </a:p>
          <a:p>
            <a:r>
              <a:rPr lang="en-US" sz="2400" dirty="0">
                <a:solidFill>
                  <a:schemeClr val="tx1"/>
                </a:solidFill>
              </a:rPr>
              <a:t>We will do our best to answer your questions and publish them on the </a:t>
            </a:r>
            <a:r>
              <a:rPr lang="en-US" sz="2400" dirty="0">
                <a:solidFill>
                  <a:schemeClr val="tx1"/>
                </a:solidFill>
                <a:hlinkClick r:id="rId4"/>
              </a:rPr>
              <a:t>ilcswma.org </a:t>
            </a:r>
            <a:r>
              <a:rPr lang="en-US" sz="2400" dirty="0">
                <a:solidFill>
                  <a:schemeClr val="tx1"/>
                </a:solidFill>
              </a:rPr>
              <a:t>web site as quickly as possible.</a:t>
            </a:r>
          </a:p>
          <a:p>
            <a:r>
              <a:rPr lang="en-US" sz="2400" dirty="0">
                <a:solidFill>
                  <a:schemeClr val="tx1"/>
                </a:solidFill>
              </a:rPr>
              <a:t>A link to a recording of this program will be sent to you following its conclusion and will also be available on the ILCSWMA web site.</a:t>
            </a:r>
          </a:p>
          <a:p>
            <a:r>
              <a:rPr lang="en-US" sz="2400" dirty="0">
                <a:solidFill>
                  <a:schemeClr val="tx1"/>
                </a:solidFill>
              </a:rPr>
              <a:t>If your not an ILCSWMA member yet, please consider joining at our $25 for 25 years special anniversary rate.</a:t>
            </a:r>
          </a:p>
          <a:p>
            <a:r>
              <a:rPr lang="en-US" sz="2400" dirty="0">
                <a:solidFill>
                  <a:schemeClr val="tx1"/>
                </a:solidFill>
              </a:rPr>
              <a:t>Thank your for joining us today.</a:t>
            </a:r>
            <a:endParaRPr lang="en-US" sz="2800" dirty="0"/>
          </a:p>
        </p:txBody>
      </p:sp>
      <p:sp>
        <p:nvSpPr>
          <p:cNvPr id="3" name="Footer Placeholder 2">
            <a:extLst>
              <a:ext uri="{FF2B5EF4-FFF2-40B4-BE49-F238E27FC236}">
                <a16:creationId xmlns:a16="http://schemas.microsoft.com/office/drawing/2014/main" xmlns="" id="{509FA9A9-65CD-4F38-99AA-D63F23F59D38}"/>
              </a:ext>
            </a:extLst>
          </p:cNvPr>
          <p:cNvSpPr>
            <a:spLocks noGrp="1"/>
          </p:cNvSpPr>
          <p:nvPr>
            <p:ph type="ftr" sz="quarter" idx="11"/>
          </p:nvPr>
        </p:nvSpPr>
        <p:spPr>
          <a:xfrm>
            <a:off x="3884613" y="6051872"/>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07690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33635"/>
            <a:ext cx="8911687" cy="1280890"/>
          </a:xfrm>
        </p:spPr>
        <p:txBody>
          <a:bodyPr/>
          <a:lstStyle/>
          <a:p>
            <a:r>
              <a:rPr lang="en-US" dirty="0"/>
              <a:t>Before We Begin</a:t>
            </a:r>
          </a:p>
        </p:txBody>
      </p:sp>
      <p:sp>
        <p:nvSpPr>
          <p:cNvPr id="3" name="Content Placeholder 2"/>
          <p:cNvSpPr>
            <a:spLocks noGrp="1"/>
          </p:cNvSpPr>
          <p:nvPr>
            <p:ph idx="1"/>
          </p:nvPr>
        </p:nvSpPr>
        <p:spPr>
          <a:xfrm>
            <a:off x="1640156" y="1368738"/>
            <a:ext cx="9864456" cy="4425669"/>
          </a:xfrm>
        </p:spPr>
        <p:txBody>
          <a:bodyPr>
            <a:normAutofit fontScale="77500" lnSpcReduction="20000"/>
          </a:bodyPr>
          <a:lstStyle/>
          <a:p>
            <a:r>
              <a:rPr lang="en-US" sz="2600" dirty="0">
                <a:solidFill>
                  <a:schemeClr val="tx1"/>
                </a:solidFill>
              </a:rPr>
              <a:t>ILCSWMA is facilitating communications regarding CERA, including this webinar, as there are many counties in Illinois which are unserved or underserved by electronics recycling programs.</a:t>
            </a:r>
          </a:p>
          <a:p>
            <a:r>
              <a:rPr lang="en-US" sz="2600" dirty="0">
                <a:solidFill>
                  <a:schemeClr val="tx1"/>
                </a:solidFill>
              </a:rPr>
              <a:t>ILCSWMA hopes this outreach will result in a significant increase in the number of Illinois citizens who have access to electronics recycling services. </a:t>
            </a:r>
          </a:p>
          <a:p>
            <a:r>
              <a:rPr lang="en-US" sz="2600" dirty="0">
                <a:solidFill>
                  <a:schemeClr val="tx1"/>
                </a:solidFill>
              </a:rPr>
              <a:t>Please keep in mind that ILCSWMA did not write the CERA legislation; we are merely working to educate county officials state wide about this law and its potential impacts.</a:t>
            </a:r>
          </a:p>
          <a:p>
            <a:r>
              <a:rPr lang="en-US" sz="2600" dirty="0">
                <a:solidFill>
                  <a:schemeClr val="tx1"/>
                </a:solidFill>
              </a:rPr>
              <a:t>We know that there are many questions about the implementation of CERA.  ILCSWMA does not likely possess all the answers to these questions at this time.  This Association is, however, collecting questions on behalf of county governments and will do our best to vet them through CTA (the electronics' trade association) and the Illinois EPA for the best possible answers.</a:t>
            </a:r>
          </a:p>
        </p:txBody>
      </p:sp>
      <p:sp>
        <p:nvSpPr>
          <p:cNvPr id="4" name="Footer Placeholder 3">
            <a:extLst>
              <a:ext uri="{FF2B5EF4-FFF2-40B4-BE49-F238E27FC236}">
                <a16:creationId xmlns:a16="http://schemas.microsoft.com/office/drawing/2014/main" xmlns="" id="{4060FBAF-1B1F-4370-956E-4AFF9F6B0313}"/>
              </a:ext>
            </a:extLst>
          </p:cNvPr>
          <p:cNvSpPr>
            <a:spLocks noGrp="1"/>
          </p:cNvSpPr>
          <p:nvPr>
            <p:ph type="ftr" sz="quarter" idx="11"/>
          </p:nvPr>
        </p:nvSpPr>
        <p:spPr>
          <a:xfrm>
            <a:off x="3884613" y="6209855"/>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17478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35289"/>
            <a:ext cx="8911687" cy="778663"/>
          </a:xfrm>
        </p:spPr>
        <p:txBody>
          <a:bodyPr/>
          <a:lstStyle/>
          <a:p>
            <a:r>
              <a:rPr lang="en-US" dirty="0"/>
              <a:t>What is ILCSWMA? </a:t>
            </a:r>
          </a:p>
        </p:txBody>
      </p:sp>
      <p:sp>
        <p:nvSpPr>
          <p:cNvPr id="3" name="Content Placeholder 2"/>
          <p:cNvSpPr>
            <a:spLocks noGrp="1"/>
          </p:cNvSpPr>
          <p:nvPr>
            <p:ph idx="1"/>
          </p:nvPr>
        </p:nvSpPr>
        <p:spPr>
          <a:xfrm>
            <a:off x="1640156" y="1413952"/>
            <a:ext cx="9954436" cy="5185063"/>
          </a:xfrm>
        </p:spPr>
        <p:txBody>
          <a:bodyPr>
            <a:normAutofit/>
          </a:bodyPr>
          <a:lstStyle/>
          <a:p>
            <a:pPr marL="514350" indent="-457200"/>
            <a:r>
              <a:rPr lang="en-US" sz="2400" dirty="0">
                <a:solidFill>
                  <a:schemeClr val="tx1"/>
                </a:solidFill>
              </a:rPr>
              <a:t>The Illinois Counties Solid Waste Management Association is professional association of local level solid waste professionals throughout the state of Illinois.</a:t>
            </a:r>
          </a:p>
          <a:p>
            <a:pPr marL="514350" indent="-457200"/>
            <a:r>
              <a:rPr lang="en-US" sz="2400" dirty="0">
                <a:solidFill>
                  <a:schemeClr val="tx1"/>
                </a:solidFill>
              </a:rPr>
              <a:t>ILCSWMA represents areas of solid waste, including waste collection, process &amp; disposing, recycling &amp; waste prevention, regulation &amp; enforcement, information &amp; education.</a:t>
            </a:r>
          </a:p>
          <a:p>
            <a:pPr marL="514350" indent="-457200"/>
            <a:r>
              <a:rPr lang="en-US" sz="2400" dirty="0">
                <a:solidFill>
                  <a:schemeClr val="tx1"/>
                </a:solidFill>
              </a:rPr>
              <a:t>ILCSWMA provides our members with legislative updates, regional meetings, bi-monthly newsletters and an annual conference. </a:t>
            </a:r>
          </a:p>
          <a:p>
            <a:pPr marL="514350" indent="-457200"/>
            <a:r>
              <a:rPr lang="en-US" sz="2400" dirty="0">
                <a:solidFill>
                  <a:schemeClr val="tx1"/>
                </a:solidFill>
              </a:rPr>
              <a:t>To access a recording of this presentation and more information please visit our website </a:t>
            </a:r>
            <a:r>
              <a:rPr lang="en-US" sz="2400" dirty="0">
                <a:hlinkClick r:id="rId3"/>
              </a:rPr>
              <a:t>www.ilcswma.org</a:t>
            </a:r>
            <a:r>
              <a:rPr lang="en-US" sz="2400" dirty="0"/>
              <a:t> </a:t>
            </a:r>
          </a:p>
          <a:p>
            <a:pPr marL="57150" indent="0">
              <a:buNone/>
            </a:pPr>
            <a:endParaRPr lang="en-US" sz="2400" dirty="0"/>
          </a:p>
        </p:txBody>
      </p:sp>
      <p:sp>
        <p:nvSpPr>
          <p:cNvPr id="4" name="Footer Placeholder 3">
            <a:extLst>
              <a:ext uri="{FF2B5EF4-FFF2-40B4-BE49-F238E27FC236}">
                <a16:creationId xmlns:a16="http://schemas.microsoft.com/office/drawing/2014/main" xmlns="" id="{9B9C2CC7-C553-4CBC-9755-182DB9D47F21}"/>
              </a:ext>
            </a:extLst>
          </p:cNvPr>
          <p:cNvSpPr>
            <a:spLocks noGrp="1"/>
          </p:cNvSpPr>
          <p:nvPr>
            <p:ph type="ftr" sz="quarter" idx="11"/>
          </p:nvPr>
        </p:nvSpPr>
        <p:spPr>
          <a:xfrm>
            <a:off x="3884613" y="623389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228694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268" y="258985"/>
            <a:ext cx="9954436" cy="981755"/>
          </a:xfrm>
        </p:spPr>
        <p:txBody>
          <a:bodyPr>
            <a:normAutofit fontScale="90000"/>
          </a:bodyPr>
          <a:lstStyle/>
          <a:p>
            <a:r>
              <a:rPr lang="en-US" sz="3100" dirty="0"/>
              <a:t>Are you a ILCSWMA member?</a:t>
            </a:r>
            <a:br>
              <a:rPr lang="en-US" sz="3100" dirty="0"/>
            </a:br>
            <a:r>
              <a:rPr lang="en-US" sz="3100" dirty="0"/>
              <a:t>Now is the best time to join!</a:t>
            </a:r>
          </a:p>
        </p:txBody>
      </p:sp>
      <p:sp>
        <p:nvSpPr>
          <p:cNvPr id="3" name="Content Placeholder 2"/>
          <p:cNvSpPr>
            <a:spLocks noGrp="1"/>
          </p:cNvSpPr>
          <p:nvPr>
            <p:ph idx="1"/>
          </p:nvPr>
        </p:nvSpPr>
        <p:spPr>
          <a:xfrm>
            <a:off x="1663268" y="1336949"/>
            <a:ext cx="9954436" cy="4896941"/>
          </a:xfrm>
        </p:spPr>
        <p:txBody>
          <a:bodyPr>
            <a:normAutofit fontScale="92500" lnSpcReduction="20000"/>
          </a:bodyPr>
          <a:lstStyle/>
          <a:p>
            <a:pPr marL="400050" lvl="1" indent="-342900"/>
            <a:r>
              <a:rPr lang="en-US" sz="2200" dirty="0">
                <a:solidFill>
                  <a:schemeClr val="tx1"/>
                </a:solidFill>
              </a:rPr>
              <a:t>For 2018, in honor of the Association’s 25th Anniversary, we are offering a new member rate of $25.  If your organization (full or affiliate) has not been a member for at least the past two years, you are eligible to join for this reduced rate. </a:t>
            </a:r>
          </a:p>
          <a:p>
            <a:pPr marL="400050"/>
            <a:r>
              <a:rPr lang="en-US" sz="2200" dirty="0">
                <a:solidFill>
                  <a:schemeClr val="tx1"/>
                </a:solidFill>
              </a:rPr>
              <a:t>Full Membership is regularly $100 Annually</a:t>
            </a:r>
          </a:p>
          <a:p>
            <a:pPr lvl="1">
              <a:buFont typeface="Wingdings" panose="05000000000000000000" pitchFamily="2" charset="2"/>
              <a:buChar char="§"/>
            </a:pPr>
            <a:r>
              <a:rPr lang="en-US" sz="1500" dirty="0">
                <a:solidFill>
                  <a:schemeClr val="tx1"/>
                </a:solidFill>
              </a:rPr>
              <a:t>(County, municipal, or township units of government and regional planning commissions) </a:t>
            </a:r>
          </a:p>
          <a:p>
            <a:pPr marL="400050"/>
            <a:r>
              <a:rPr lang="en-US" sz="2200" dirty="0">
                <a:solidFill>
                  <a:schemeClr val="tx1"/>
                </a:solidFill>
              </a:rPr>
              <a:t>Affiliate Membership is regularly $75 Annually</a:t>
            </a:r>
          </a:p>
          <a:p>
            <a:pPr lvl="1">
              <a:buFont typeface="Wingdings" panose="05000000000000000000" pitchFamily="2" charset="2"/>
              <a:buChar char="§"/>
            </a:pPr>
            <a:r>
              <a:rPr lang="en-US" sz="1500" dirty="0">
                <a:solidFill>
                  <a:schemeClr val="tx1"/>
                </a:solidFill>
              </a:rPr>
              <a:t>(State agencies and organizations, consulting firms, colleges &amp; universities, Keep Illinois Beautiful affiliates, service providers, community groups)</a:t>
            </a:r>
          </a:p>
          <a:p>
            <a:pPr marL="400050"/>
            <a:r>
              <a:rPr lang="en-US" sz="2200" dirty="0">
                <a:solidFill>
                  <a:schemeClr val="tx1"/>
                </a:solidFill>
              </a:rPr>
              <a:t>Membership is valid from January 1 to December 31 each year.</a:t>
            </a:r>
          </a:p>
          <a:p>
            <a:pPr marL="400050"/>
            <a:r>
              <a:rPr lang="en-US" sz="2200" dirty="0">
                <a:solidFill>
                  <a:schemeClr val="tx1"/>
                </a:solidFill>
              </a:rPr>
              <a:t>Membership belongs to organizations, not individuals.  All employees of member organizations are eligible for discounted conference rates and more.</a:t>
            </a:r>
          </a:p>
          <a:p>
            <a:pPr marL="400050"/>
            <a:r>
              <a:rPr lang="en-US" sz="2200" dirty="0">
                <a:solidFill>
                  <a:schemeClr val="tx1"/>
                </a:solidFill>
              </a:rPr>
              <a:t>You won't find a better value out there than ILCSWMA membership!</a:t>
            </a:r>
          </a:p>
          <a:p>
            <a:pPr marL="400050"/>
            <a:r>
              <a:rPr lang="en-US" sz="2200" dirty="0">
                <a:solidFill>
                  <a:schemeClr val="tx1"/>
                </a:solidFill>
              </a:rPr>
              <a:t>To join, please visit our website at </a:t>
            </a:r>
            <a:r>
              <a:rPr lang="en-US" sz="2200" dirty="0">
                <a:solidFill>
                  <a:schemeClr val="tx1"/>
                </a:solidFill>
                <a:hlinkClick r:id="rId3"/>
              </a:rPr>
              <a:t>www.ilcswma.org </a:t>
            </a:r>
            <a:endParaRPr lang="en-US" sz="2200" dirty="0">
              <a:solidFill>
                <a:schemeClr val="tx1"/>
              </a:solidFill>
            </a:endParaRPr>
          </a:p>
          <a:p>
            <a:pPr marL="57150" indent="0">
              <a:buNone/>
            </a:pPr>
            <a:endParaRPr lang="en-US" sz="2200" dirty="0">
              <a:solidFill>
                <a:schemeClr val="tx1"/>
              </a:solidFill>
            </a:endParaRPr>
          </a:p>
          <a:p>
            <a:pPr marL="57150" indent="0">
              <a:buNone/>
            </a:pPr>
            <a:endParaRPr lang="en-US" sz="2400" dirty="0"/>
          </a:p>
        </p:txBody>
      </p:sp>
      <p:sp>
        <p:nvSpPr>
          <p:cNvPr id="4" name="Footer Placeholder 3">
            <a:extLst>
              <a:ext uri="{FF2B5EF4-FFF2-40B4-BE49-F238E27FC236}">
                <a16:creationId xmlns:a16="http://schemas.microsoft.com/office/drawing/2014/main" xmlns="" id="{9B9C2CC7-C553-4CBC-9755-182DB9D47F21}"/>
              </a:ext>
            </a:extLst>
          </p:cNvPr>
          <p:cNvSpPr>
            <a:spLocks noGrp="1"/>
          </p:cNvSpPr>
          <p:nvPr>
            <p:ph type="ftr" sz="quarter" idx="11"/>
          </p:nvPr>
        </p:nvSpPr>
        <p:spPr>
          <a:xfrm>
            <a:off x="3884613" y="623389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184789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21593"/>
            <a:ext cx="8911687" cy="642432"/>
          </a:xfrm>
        </p:spPr>
        <p:txBody>
          <a:bodyPr/>
          <a:lstStyle/>
          <a:p>
            <a:r>
              <a:rPr lang="en-US" dirty="0"/>
              <a:t>Overview of CERA</a:t>
            </a:r>
          </a:p>
        </p:txBody>
      </p:sp>
      <p:sp>
        <p:nvSpPr>
          <p:cNvPr id="3" name="Content Placeholder 2"/>
          <p:cNvSpPr>
            <a:spLocks noGrp="1"/>
          </p:cNvSpPr>
          <p:nvPr>
            <p:ph idx="1"/>
          </p:nvPr>
        </p:nvSpPr>
        <p:spPr>
          <a:xfrm>
            <a:off x="1610008" y="1438656"/>
            <a:ext cx="9894604" cy="4578686"/>
          </a:xfrm>
        </p:spPr>
        <p:txBody>
          <a:bodyPr>
            <a:normAutofit fontScale="85000" lnSpcReduction="10000"/>
          </a:bodyPr>
          <a:lstStyle/>
          <a:p>
            <a:r>
              <a:rPr lang="en-US" sz="2400" dirty="0">
                <a:solidFill>
                  <a:schemeClr val="tx1"/>
                </a:solidFill>
              </a:rPr>
              <a:t>With enactment of PA 99-0013 (HB 1455) in 2015, stakeholders recognized need for long term fix</a:t>
            </a:r>
          </a:p>
          <a:p>
            <a:r>
              <a:rPr lang="en-US" sz="2400" dirty="0">
                <a:solidFill>
                  <a:schemeClr val="tx1"/>
                </a:solidFill>
              </a:rPr>
              <a:t>In 2016 &amp; 2017 two separate bill drafts were prepared by IL PSC and IMA</a:t>
            </a:r>
          </a:p>
          <a:p>
            <a:r>
              <a:rPr lang="en-US" sz="2400" dirty="0">
                <a:solidFill>
                  <a:schemeClr val="tx1"/>
                </a:solidFill>
              </a:rPr>
              <a:t>Negotiations culminate in two bills being passed in 2017 and signed into law</a:t>
            </a:r>
          </a:p>
          <a:p>
            <a:pPr lvl="1">
              <a:buFont typeface="Wingdings" panose="05000000000000000000" pitchFamily="2" charset="2"/>
              <a:buChar char="§"/>
            </a:pPr>
            <a:r>
              <a:rPr lang="en-US" sz="1900" dirty="0">
                <a:solidFill>
                  <a:schemeClr val="tx1"/>
                </a:solidFill>
              </a:rPr>
              <a:t>SB 1417 (PA 100-0433)</a:t>
            </a:r>
          </a:p>
          <a:p>
            <a:pPr lvl="1">
              <a:buFont typeface="Wingdings" panose="05000000000000000000" pitchFamily="2" charset="2"/>
              <a:buChar char="§"/>
            </a:pPr>
            <a:r>
              <a:rPr lang="en-US" sz="1900" dirty="0">
                <a:solidFill>
                  <a:schemeClr val="tx1"/>
                </a:solidFill>
              </a:rPr>
              <a:t>HB 1955 (PA 100-0362), trailer bill</a:t>
            </a:r>
          </a:p>
          <a:p>
            <a:r>
              <a:rPr lang="en-US" sz="2400" dirty="0">
                <a:solidFill>
                  <a:schemeClr val="tx1"/>
                </a:solidFill>
              </a:rPr>
              <a:t>A copy of PA 100-433 is provided as an attachment to the right</a:t>
            </a:r>
          </a:p>
          <a:p>
            <a:r>
              <a:rPr lang="en-US" sz="2400" dirty="0">
                <a:solidFill>
                  <a:schemeClr val="tx1"/>
                </a:solidFill>
              </a:rPr>
              <a:t>A copy of PA 100-433 </a:t>
            </a:r>
            <a:r>
              <a:rPr lang="en-US" sz="2400">
                <a:solidFill>
                  <a:schemeClr val="tx1"/>
                </a:solidFill>
              </a:rPr>
              <a:t>will also be </a:t>
            </a:r>
            <a:r>
              <a:rPr lang="en-US" sz="2400" dirty="0">
                <a:solidFill>
                  <a:schemeClr val="tx1"/>
                </a:solidFill>
              </a:rPr>
              <a:t>available on the ILCSWMA web site</a:t>
            </a:r>
          </a:p>
          <a:p>
            <a:r>
              <a:rPr lang="en-US" sz="2400" dirty="0">
                <a:solidFill>
                  <a:schemeClr val="tx1"/>
                </a:solidFill>
              </a:rPr>
              <a:t>Also attached is a sample resolution that Counties can consider passing to formally authorize an opt in to the program.  The law does not require this but we assume most staff will be looking for county board approval in some manner, and a resolution is the likely vehicle. </a:t>
            </a:r>
          </a:p>
          <a:p>
            <a:endParaRPr lang="en-US" sz="2400" dirty="0">
              <a:solidFill>
                <a:schemeClr val="tx1"/>
              </a:solidFill>
            </a:endParaRPr>
          </a:p>
        </p:txBody>
      </p:sp>
      <p:sp>
        <p:nvSpPr>
          <p:cNvPr id="4" name="Footer Placeholder 3">
            <a:extLst>
              <a:ext uri="{FF2B5EF4-FFF2-40B4-BE49-F238E27FC236}">
                <a16:creationId xmlns:a16="http://schemas.microsoft.com/office/drawing/2014/main" xmlns="" id="{C092B47C-04F2-4B5D-9DD5-1AE9B694E2A6}"/>
              </a:ext>
            </a:extLst>
          </p:cNvPr>
          <p:cNvSpPr>
            <a:spLocks noGrp="1"/>
          </p:cNvSpPr>
          <p:nvPr>
            <p:ph type="ftr" sz="quarter" idx="11"/>
          </p:nvPr>
        </p:nvSpPr>
        <p:spPr>
          <a:xfrm>
            <a:off x="3884613" y="6233890"/>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382799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48486"/>
            <a:ext cx="8911687" cy="655879"/>
          </a:xfrm>
        </p:spPr>
        <p:txBody>
          <a:bodyPr/>
          <a:lstStyle/>
          <a:p>
            <a:r>
              <a:rPr lang="en-US" dirty="0"/>
              <a:t>Overview of CERA</a:t>
            </a:r>
          </a:p>
        </p:txBody>
      </p:sp>
      <p:sp>
        <p:nvSpPr>
          <p:cNvPr id="3" name="Content Placeholder 2"/>
          <p:cNvSpPr>
            <a:spLocks noGrp="1"/>
          </p:cNvSpPr>
          <p:nvPr>
            <p:ph idx="1"/>
          </p:nvPr>
        </p:nvSpPr>
        <p:spPr>
          <a:xfrm>
            <a:off x="1610008" y="1438656"/>
            <a:ext cx="9894604" cy="3768919"/>
          </a:xfrm>
        </p:spPr>
        <p:txBody>
          <a:bodyPr>
            <a:normAutofit/>
          </a:bodyPr>
          <a:lstStyle/>
          <a:p>
            <a:pPr marL="401638" lvl="1" indent="-401638"/>
            <a:r>
              <a:rPr lang="en-US" sz="2400" dirty="0">
                <a:solidFill>
                  <a:schemeClr val="tx1"/>
                </a:solidFill>
              </a:rPr>
              <a:t>Consumers Technology Association requesting additional amendments to law:</a:t>
            </a:r>
          </a:p>
          <a:p>
            <a:pPr marL="742950" lvl="2" indent="-341313"/>
            <a:r>
              <a:rPr lang="en-US" sz="2400" dirty="0">
                <a:solidFill>
                  <a:schemeClr val="tx1"/>
                </a:solidFill>
              </a:rPr>
              <a:t>Need for antitrust protection for the clearinghouse</a:t>
            </a:r>
          </a:p>
          <a:p>
            <a:pPr marL="742950" lvl="2" indent="-338138"/>
            <a:r>
              <a:rPr lang="en-US" sz="2400" dirty="0">
                <a:solidFill>
                  <a:schemeClr val="tx1"/>
                </a:solidFill>
              </a:rPr>
              <a:t>Allocation of costs among the manufacturers put directly into law, avoid rulemaking</a:t>
            </a:r>
          </a:p>
          <a:p>
            <a:pPr marL="742950" lvl="2" indent="-338138"/>
            <a:r>
              <a:rPr lang="en-US" sz="2400" dirty="0">
                <a:solidFill>
                  <a:schemeClr val="tx1"/>
                </a:solidFill>
              </a:rPr>
              <a:t>SWALCO has asked for inclusion of drop-off recycling option in Section 1-10(d), in addition to curbside programs offered by haulers being included in the State program</a:t>
            </a:r>
          </a:p>
          <a:p>
            <a:pPr marL="457200" lvl="1" indent="0">
              <a:buNone/>
            </a:pPr>
            <a:endParaRPr lang="en-US" sz="2400" dirty="0"/>
          </a:p>
        </p:txBody>
      </p:sp>
      <p:sp>
        <p:nvSpPr>
          <p:cNvPr id="4" name="Footer Placeholder 3">
            <a:extLst>
              <a:ext uri="{FF2B5EF4-FFF2-40B4-BE49-F238E27FC236}">
                <a16:creationId xmlns:a16="http://schemas.microsoft.com/office/drawing/2014/main" xmlns="" id="{C092B47C-04F2-4B5D-9DD5-1AE9B694E2A6}"/>
              </a:ext>
            </a:extLst>
          </p:cNvPr>
          <p:cNvSpPr>
            <a:spLocks noGrp="1"/>
          </p:cNvSpPr>
          <p:nvPr>
            <p:ph type="ftr" sz="quarter" idx="11"/>
          </p:nvPr>
        </p:nvSpPr>
        <p:spPr>
          <a:xfrm>
            <a:off x="3884613" y="6196067"/>
            <a:ext cx="7619999" cy="365125"/>
          </a:xfrm>
        </p:spPr>
        <p:txBody>
          <a:bodyPr/>
          <a:lstStyle/>
          <a:p>
            <a:pPr algn="r"/>
            <a:r>
              <a:rPr lang="en-US" dirty="0"/>
              <a:t>ILCSWMA CERA Webinar, January 31, 2018</a:t>
            </a:r>
          </a:p>
        </p:txBody>
      </p:sp>
    </p:spTree>
    <p:extLst>
      <p:ext uri="{BB962C8B-B14F-4D97-AF65-F5344CB8AC3E}">
        <p14:creationId xmlns:p14="http://schemas.microsoft.com/office/powerpoint/2010/main" val="63050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056" y="644721"/>
            <a:ext cx="8911687" cy="746622"/>
          </a:xfrm>
        </p:spPr>
        <p:txBody>
          <a:bodyPr/>
          <a:lstStyle/>
          <a:p>
            <a:r>
              <a:rPr lang="en-US" dirty="0"/>
              <a:t>Overview of CERA – Key Dates</a:t>
            </a:r>
          </a:p>
        </p:txBody>
      </p:sp>
      <p:sp>
        <p:nvSpPr>
          <p:cNvPr id="3" name="Content Placeholder 2"/>
          <p:cNvSpPr>
            <a:spLocks noGrp="1"/>
          </p:cNvSpPr>
          <p:nvPr>
            <p:ph idx="1"/>
          </p:nvPr>
        </p:nvSpPr>
        <p:spPr>
          <a:xfrm>
            <a:off x="1610008" y="1438656"/>
            <a:ext cx="9894604" cy="4401312"/>
          </a:xfrm>
        </p:spPr>
        <p:txBody>
          <a:bodyPr>
            <a:normAutofit/>
          </a:bodyPr>
          <a:lstStyle/>
          <a:p>
            <a:pPr marL="0" lvl="1" indent="0">
              <a:buNone/>
            </a:pPr>
            <a:endParaRPr lang="en-US" sz="2400" dirty="0"/>
          </a:p>
          <a:p>
            <a:endParaRPr lang="en-US" sz="2800" dirty="0"/>
          </a:p>
          <a:p>
            <a:pPr marL="457200" lvl="1" indent="0">
              <a:buNone/>
            </a:pPr>
            <a:endParaRPr lang="en-US" sz="2400" dirty="0"/>
          </a:p>
        </p:txBody>
      </p:sp>
      <p:sp>
        <p:nvSpPr>
          <p:cNvPr id="4" name="Footer Placeholder 3">
            <a:extLst>
              <a:ext uri="{FF2B5EF4-FFF2-40B4-BE49-F238E27FC236}">
                <a16:creationId xmlns:a16="http://schemas.microsoft.com/office/drawing/2014/main" xmlns="" id="{C092B47C-04F2-4B5D-9DD5-1AE9B694E2A6}"/>
              </a:ext>
            </a:extLst>
          </p:cNvPr>
          <p:cNvSpPr>
            <a:spLocks noGrp="1"/>
          </p:cNvSpPr>
          <p:nvPr>
            <p:ph type="ftr" sz="quarter" idx="11"/>
          </p:nvPr>
        </p:nvSpPr>
        <p:spPr>
          <a:xfrm>
            <a:off x="3884613" y="6196067"/>
            <a:ext cx="7619999" cy="365125"/>
          </a:xfrm>
        </p:spPr>
        <p:txBody>
          <a:bodyPr/>
          <a:lstStyle/>
          <a:p>
            <a:pPr algn="r"/>
            <a:r>
              <a:rPr lang="en-US" dirty="0"/>
              <a:t>ILCSWMA CERA Webinar, January 31, 2018</a:t>
            </a:r>
          </a:p>
        </p:txBody>
      </p:sp>
      <p:pic>
        <p:nvPicPr>
          <p:cNvPr id="5" name="Picture 4">
            <a:extLst>
              <a:ext uri="{FF2B5EF4-FFF2-40B4-BE49-F238E27FC236}">
                <a16:creationId xmlns:a16="http://schemas.microsoft.com/office/drawing/2014/main" xmlns="" id="{DAAEB02A-6156-40D3-A116-2BA58CC1FB68}"/>
              </a:ext>
            </a:extLst>
          </p:cNvPr>
          <p:cNvPicPr>
            <a:picLocks noChangeAspect="1"/>
          </p:cNvPicPr>
          <p:nvPr/>
        </p:nvPicPr>
        <p:blipFill>
          <a:blip r:embed="rId3"/>
          <a:stretch>
            <a:fillRect/>
          </a:stretch>
        </p:blipFill>
        <p:spPr>
          <a:xfrm>
            <a:off x="1610008" y="1438656"/>
            <a:ext cx="9980017" cy="4371211"/>
          </a:xfrm>
          <a:prstGeom prst="rect">
            <a:avLst/>
          </a:prstGeom>
        </p:spPr>
      </p:pic>
    </p:spTree>
    <p:extLst>
      <p:ext uri="{BB962C8B-B14F-4D97-AF65-F5344CB8AC3E}">
        <p14:creationId xmlns:p14="http://schemas.microsoft.com/office/powerpoint/2010/main" val="8356895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2380</TotalTime>
  <Words>3276</Words>
  <Application>Microsoft Office PowerPoint</Application>
  <PresentationFormat>Widescreen</PresentationFormat>
  <Paragraphs>266</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Century Gothic</vt:lpstr>
      <vt:lpstr>Wingdings</vt:lpstr>
      <vt:lpstr>Wingdings 3</vt:lpstr>
      <vt:lpstr>Wisp</vt:lpstr>
      <vt:lpstr>How Illinois Counties Can Opt-In To The New Consumer Electronics Recycling Act</vt:lpstr>
      <vt:lpstr>How Illinois Counties Can Opt-In To The New Consumer Electronics Recycling Act  </vt:lpstr>
      <vt:lpstr>Todays Agenda</vt:lpstr>
      <vt:lpstr>Before We Begin</vt:lpstr>
      <vt:lpstr>What is ILCSWMA? </vt:lpstr>
      <vt:lpstr>Are you a ILCSWMA member? Now is the best time to join!</vt:lpstr>
      <vt:lpstr>Overview of CERA</vt:lpstr>
      <vt:lpstr>Overview of CERA</vt:lpstr>
      <vt:lpstr>Overview of CERA – Key Dates</vt:lpstr>
      <vt:lpstr>Overview of CERA – Key Dates</vt:lpstr>
      <vt:lpstr>Overview of CERA – Key Dates</vt:lpstr>
      <vt:lpstr> Role and Responsibilities - Manufacturers</vt:lpstr>
      <vt:lpstr> Role and Responsibilities – Illinois EPA</vt:lpstr>
      <vt:lpstr>Role and Responsibilities - Recyclers</vt:lpstr>
      <vt:lpstr>Role and Responsibilities - Collectors</vt:lpstr>
      <vt:lpstr>Collection Options for Counties to Consider</vt:lpstr>
      <vt:lpstr>Opting Into CERA - Considerations</vt:lpstr>
      <vt:lpstr>Opting into CERA - Written Notice</vt:lpstr>
      <vt:lpstr>Opting into CERA - Written Notice</vt:lpstr>
      <vt:lpstr>Opting into CERA - Written Notice</vt:lpstr>
      <vt:lpstr>Opting into CERA Step 1: Program Collection Site Information</vt:lpstr>
      <vt:lpstr>Opting into CERA – Step 1 Cont.</vt:lpstr>
      <vt:lpstr>Opting into CERA – Step 1 Cont.</vt:lpstr>
      <vt:lpstr>Opting into CERA – Step 1 Cont.</vt:lpstr>
      <vt:lpstr>Opting into CERA – Step 1 Cont.</vt:lpstr>
      <vt:lpstr>Opting into CERA – Step 1 Cont.</vt:lpstr>
      <vt:lpstr>Opting into CERA – Step 1 Cont.</vt:lpstr>
      <vt:lpstr>Opting into CERA Step 2: Previous Year Program Data </vt:lpstr>
      <vt:lpstr>Opting into CERA – Step 2 Cont.</vt:lpstr>
      <vt:lpstr>Opting into CERA Step 3: Assurance Collection Standards (Section 1-45(e)) Will be Met</vt:lpstr>
      <vt:lpstr>Opting into CERA - Step 3 Cont.</vt:lpstr>
      <vt:lpstr>Opting into CERA - Step 3 Cont.</vt:lpstr>
      <vt:lpstr>What’s Next</vt:lpstr>
      <vt:lpstr>Questions and Answers: Contact your ILCSWMA Region Representative</vt:lpstr>
      <vt:lpstr>Questions and Answers: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Electronics Law – IL Update</dc:title>
  <dc:creator>Willis, Walter S.</dc:creator>
  <cp:lastModifiedBy>Kerri Gale</cp:lastModifiedBy>
  <cp:revision>118</cp:revision>
  <cp:lastPrinted>2018-01-31T01:36:36Z</cp:lastPrinted>
  <dcterms:created xsi:type="dcterms:W3CDTF">2016-01-13T17:11:04Z</dcterms:created>
  <dcterms:modified xsi:type="dcterms:W3CDTF">2018-01-31T13:55:58Z</dcterms:modified>
</cp:coreProperties>
</file>