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ames.m.Jennings@Illinois.gov" TargetMode="External"/><Relationship Id="rId2" Type="http://schemas.openxmlformats.org/officeDocument/2006/relationships/hyperlink" Target="mailto:john.richardson@Illinois.gov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2302100"/>
          </a:xfrm>
        </p:spPr>
        <p:txBody>
          <a:bodyPr/>
          <a:lstStyle/>
          <a:p>
            <a:r>
              <a:rPr lang="en-US" dirty="0"/>
              <a:t>Benefits to Becoming a Delegated County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John Richardson, Illinois EPA Field Operations Section Manager</a:t>
            </a:r>
          </a:p>
          <a:p>
            <a:r>
              <a:rPr lang="en-US" dirty="0">
                <a:solidFill>
                  <a:schemeClr val="tx1"/>
                </a:solidFill>
              </a:rPr>
              <a:t>James Jennings, Illinois EPA Waste Reduction and Compliance Section Manager</a:t>
            </a:r>
          </a:p>
        </p:txBody>
      </p:sp>
    </p:spTree>
    <p:extLst>
      <p:ext uri="{BB962C8B-B14F-4D97-AF65-F5344CB8AC3E}">
        <p14:creationId xmlns:p14="http://schemas.microsoft.com/office/powerpoint/2010/main" val="2798602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886138"/>
            <a:ext cx="8534401" cy="1084330"/>
          </a:xfrm>
        </p:spPr>
        <p:txBody>
          <a:bodyPr>
            <a:normAutofit/>
          </a:bodyPr>
          <a:lstStyle/>
          <a:p>
            <a:r>
              <a:rPr lang="en-US" dirty="0"/>
              <a:t>Questions/Comments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279561"/>
            <a:ext cx="8534400" cy="318108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John Richardson: </a:t>
            </a:r>
            <a:r>
              <a:rPr lang="en-US" sz="2400" dirty="0">
                <a:solidFill>
                  <a:schemeClr val="tx1"/>
                </a:solidFill>
                <a:hlinkClick r:id="rId2"/>
              </a:rPr>
              <a:t>john.richardson@Illinois.gov</a:t>
            </a:r>
            <a:r>
              <a:rPr lang="en-US" sz="2400" dirty="0">
                <a:solidFill>
                  <a:schemeClr val="tx1"/>
                </a:solidFill>
              </a:rPr>
              <a:t>, (217) 524-5597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James Jennings: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james.m.Jennings@Illinois.gov</a:t>
            </a:r>
            <a:r>
              <a:rPr lang="en-US" sz="2400" dirty="0">
                <a:solidFill>
                  <a:schemeClr val="tx1"/>
                </a:solidFill>
              </a:rPr>
              <a:t>, (217) 524-1852</a:t>
            </a:r>
          </a:p>
        </p:txBody>
      </p:sp>
    </p:spTree>
    <p:extLst>
      <p:ext uri="{BB962C8B-B14F-4D97-AF65-F5344CB8AC3E}">
        <p14:creationId xmlns:p14="http://schemas.microsoft.com/office/powerpoint/2010/main" val="3699456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886138"/>
            <a:ext cx="8534401" cy="1084330"/>
          </a:xfrm>
        </p:spPr>
        <p:txBody>
          <a:bodyPr>
            <a:normAutofit fontScale="90000"/>
          </a:bodyPr>
          <a:lstStyle/>
          <a:p>
            <a:r>
              <a:rPr lang="en-US" dirty="0"/>
              <a:t>Delegated County Program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459865"/>
            <a:ext cx="8534400" cy="353453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Authorization for a unit of local government to conduct solid waste inspections on Illinois EPA’s behalf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Memorialized via </a:t>
            </a:r>
            <a:r>
              <a:rPr lang="en-US" sz="2400" dirty="0" smtClean="0">
                <a:solidFill>
                  <a:schemeClr val="tx1"/>
                </a:solidFill>
              </a:rPr>
              <a:t>an </a:t>
            </a:r>
            <a:r>
              <a:rPr lang="en-US" sz="2400" dirty="0">
                <a:solidFill>
                  <a:schemeClr val="tx1"/>
                </a:solidFill>
              </a:rPr>
              <a:t>Intergovernmental Agreement with the Illinois EPA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Quarterly reimbursement of a portion of program-related costs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9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886138"/>
            <a:ext cx="8534401" cy="1084330"/>
          </a:xfrm>
        </p:spPr>
        <p:txBody>
          <a:bodyPr>
            <a:normAutofit/>
          </a:bodyPr>
          <a:lstStyle/>
          <a:p>
            <a:r>
              <a:rPr lang="en-US" dirty="0"/>
              <a:t>Inspection Obligations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459865"/>
            <a:ext cx="8534400" cy="353453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Permitted sites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Complaints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Legislative Inquiries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53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886138"/>
            <a:ext cx="8534401" cy="1084330"/>
          </a:xfrm>
        </p:spPr>
        <p:txBody>
          <a:bodyPr>
            <a:normAutofit/>
          </a:bodyPr>
          <a:lstStyle/>
          <a:p>
            <a:r>
              <a:rPr lang="en-US" dirty="0"/>
              <a:t>State Financing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459865"/>
            <a:ext cx="8534400" cy="353453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State reimbursement of a portion of the local government expenses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May include personnel, equipment, training, and employee certification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Does NOT include out-of-state travel, ordinary operating costs, lobbying fees, consulting fees, certain fines, and costs unrelated to the program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66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886138"/>
            <a:ext cx="8534401" cy="1084330"/>
          </a:xfrm>
        </p:spPr>
        <p:txBody>
          <a:bodyPr>
            <a:normAutofit/>
          </a:bodyPr>
          <a:lstStyle/>
          <a:p>
            <a:r>
              <a:rPr lang="en-US" dirty="0"/>
              <a:t>Local Government Benefit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3258355"/>
            <a:ext cx="8534400" cy="2202287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State financing to </a:t>
            </a:r>
            <a:r>
              <a:rPr lang="en-US" sz="2400" dirty="0" smtClean="0">
                <a:solidFill>
                  <a:schemeClr val="tx1"/>
                </a:solidFill>
              </a:rPr>
              <a:t>supplement local </a:t>
            </a:r>
            <a:r>
              <a:rPr lang="en-US" sz="2400" dirty="0">
                <a:solidFill>
                  <a:schemeClr val="tx1"/>
                </a:solidFill>
              </a:rPr>
              <a:t>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Enhanced ability to address local environmental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Expedited response and resolution times for local environmental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Access to state training and enforcement resources</a:t>
            </a:r>
          </a:p>
        </p:txBody>
      </p:sp>
    </p:spTree>
    <p:extLst>
      <p:ext uri="{BB962C8B-B14F-4D97-AF65-F5344CB8AC3E}">
        <p14:creationId xmlns:p14="http://schemas.microsoft.com/office/powerpoint/2010/main" val="738504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886138"/>
            <a:ext cx="8534401" cy="1084330"/>
          </a:xfrm>
        </p:spPr>
        <p:txBody>
          <a:bodyPr>
            <a:normAutofit/>
          </a:bodyPr>
          <a:lstStyle/>
          <a:p>
            <a:r>
              <a:rPr lang="en-US" dirty="0"/>
              <a:t>State Government Benefit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846231"/>
            <a:ext cx="8534400" cy="261441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Resource allocation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Expedited response and resolution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Local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94520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886138"/>
            <a:ext cx="8534401" cy="1084330"/>
          </a:xfrm>
        </p:spPr>
        <p:txBody>
          <a:bodyPr>
            <a:normAutofit/>
          </a:bodyPr>
          <a:lstStyle/>
          <a:p>
            <a:r>
              <a:rPr lang="en-US" dirty="0"/>
              <a:t>Potential Drawbacks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846231"/>
            <a:ext cx="8534400" cy="261441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Revenue expectation tied to the State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Learning curve and state oversight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Politics of the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Inspection legwork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Following </a:t>
            </a:r>
            <a:r>
              <a:rPr lang="en-US" sz="2400" dirty="0" smtClean="0">
                <a:solidFill>
                  <a:schemeClr val="tx1"/>
                </a:solidFill>
              </a:rPr>
              <a:t>Illinois EPA-administered </a:t>
            </a:r>
            <a:r>
              <a:rPr lang="en-US" sz="2400" dirty="0">
                <a:solidFill>
                  <a:schemeClr val="tx1"/>
                </a:solidFill>
              </a:rPr>
              <a:t>laws &amp; procedures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6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886138"/>
            <a:ext cx="8534401" cy="1084330"/>
          </a:xfrm>
        </p:spPr>
        <p:txBody>
          <a:bodyPr>
            <a:normAutofit/>
          </a:bodyPr>
          <a:lstStyle/>
          <a:p>
            <a:r>
              <a:rPr lang="en-US" dirty="0"/>
              <a:t>Ideal Delegated Partners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846231"/>
            <a:ext cx="8534400" cy="261441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Permitted facilities within jurisdiction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Independent supporting revenue 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At least one fulltime employee dedicated to the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Fulltime State’s Attorney with interest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870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886138"/>
            <a:ext cx="8534401" cy="1084330"/>
          </a:xfrm>
        </p:spPr>
        <p:txBody>
          <a:bodyPr>
            <a:normAutofit/>
          </a:bodyPr>
          <a:lstStyle/>
          <a:p>
            <a:r>
              <a:rPr lang="en-US" dirty="0"/>
              <a:t>Expansion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2279561"/>
            <a:ext cx="8534400" cy="3181081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Request list of sites for inspection from Illinois EPA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Develop budget and identify requested level of State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Illinois EPA review and agreement in principal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Negotiate and execute IGA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Coordinate training with Illinois EPA Field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Certify local government inspectors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4367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308</TotalTime>
  <Words>275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Slice</vt:lpstr>
      <vt:lpstr>Benefits to Becoming a Delegated County</vt:lpstr>
      <vt:lpstr>Delegated County Program Overview</vt:lpstr>
      <vt:lpstr>Inspection Obligations</vt:lpstr>
      <vt:lpstr>State Financing</vt:lpstr>
      <vt:lpstr>Local Government Benefit</vt:lpstr>
      <vt:lpstr>State Government Benefit</vt:lpstr>
      <vt:lpstr>Potential Drawbacks</vt:lpstr>
      <vt:lpstr>Ideal Delegated Partners</vt:lpstr>
      <vt:lpstr>Expansion Process</vt:lpstr>
      <vt:lpstr>Questions/Comments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to Becoming a Delegated County</dc:title>
  <dc:creator>Melissa Jennings</dc:creator>
  <cp:lastModifiedBy>Kerri Gale</cp:lastModifiedBy>
  <cp:revision>5</cp:revision>
  <dcterms:created xsi:type="dcterms:W3CDTF">2018-10-30T02:10:51Z</dcterms:created>
  <dcterms:modified xsi:type="dcterms:W3CDTF">2018-10-31T12:36:12Z</dcterms:modified>
</cp:coreProperties>
</file>